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18" r:id="rId2"/>
    <p:sldId id="256" r:id="rId3"/>
    <p:sldId id="286" r:id="rId4"/>
    <p:sldId id="287" r:id="rId5"/>
    <p:sldId id="303" r:id="rId6"/>
    <p:sldId id="314" r:id="rId7"/>
    <p:sldId id="263" r:id="rId8"/>
    <p:sldId id="299" r:id="rId9"/>
    <p:sldId id="258" r:id="rId10"/>
    <p:sldId id="304" r:id="rId11"/>
    <p:sldId id="310" r:id="rId12"/>
    <p:sldId id="317" r:id="rId13"/>
    <p:sldId id="257" r:id="rId14"/>
    <p:sldId id="311" r:id="rId15"/>
    <p:sldId id="289" r:id="rId16"/>
    <p:sldId id="260" r:id="rId17"/>
    <p:sldId id="261" r:id="rId18"/>
    <p:sldId id="291" r:id="rId19"/>
    <p:sldId id="290" r:id="rId20"/>
    <p:sldId id="262" r:id="rId21"/>
    <p:sldId id="312" r:id="rId22"/>
    <p:sldId id="302" r:id="rId23"/>
    <p:sldId id="264" r:id="rId24"/>
    <p:sldId id="265" r:id="rId25"/>
    <p:sldId id="292" r:id="rId26"/>
    <p:sldId id="298" r:id="rId27"/>
    <p:sldId id="316" r:id="rId28"/>
    <p:sldId id="271" r:id="rId29"/>
    <p:sldId id="272" r:id="rId30"/>
    <p:sldId id="315" r:id="rId31"/>
    <p:sldId id="313" r:id="rId32"/>
    <p:sldId id="297" r:id="rId33"/>
    <p:sldId id="276" r:id="rId34"/>
    <p:sldId id="278" r:id="rId35"/>
    <p:sldId id="279" r:id="rId36"/>
    <p:sldId id="280" r:id="rId37"/>
    <p:sldId id="295" r:id="rId38"/>
    <p:sldId id="309" r:id="rId39"/>
    <p:sldId id="267" r:id="rId40"/>
    <p:sldId id="305" r:id="rId41"/>
    <p:sldId id="306" r:id="rId42"/>
    <p:sldId id="269" r:id="rId43"/>
    <p:sldId id="301" r:id="rId44"/>
  </p:sldIdLst>
  <p:sldSz cx="12192000" cy="6858000"/>
  <p:notesSz cx="6797675" cy="9925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84"/>
    <a:srgbClr val="009999"/>
    <a:srgbClr val="85A596"/>
    <a:srgbClr val="505E8D"/>
    <a:srgbClr val="950A72"/>
    <a:srgbClr val="F9A114"/>
    <a:srgbClr val="F9C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80" d="100"/>
          <a:sy n="80" d="100"/>
        </p:scale>
        <p:origin x="1038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3F0C2-F4D5-4B4A-85E5-6C1B64BC8A52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883E-A6EA-48A7-B0E1-0D20713411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52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BCE7-CB3A-4671-AA05-AB8BC659FB98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F8ADB-486C-41D1-9F8B-38B1D7C85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6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F8ADB-486C-41D1-9F8B-38B1D7C8559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10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23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10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5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EBF23A2-0370-4DCD-A081-34A42748D511}"/>
              </a:ext>
            </a:extLst>
          </p:cNvPr>
          <p:cNvSpPr txBox="1">
            <a:spLocks/>
          </p:cNvSpPr>
          <p:nvPr userDrawn="1"/>
        </p:nvSpPr>
        <p:spPr>
          <a:xfrm>
            <a:off x="838200" y="545432"/>
            <a:ext cx="10515600" cy="11452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212184"/>
                </a:solidFill>
              </a:rPr>
              <a:t>Clique para editar o título Mestre</a:t>
            </a:r>
            <a:endParaRPr lang="pt-BR" b="1" dirty="0">
              <a:solidFill>
                <a:srgbClr val="212184"/>
              </a:solidFill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A54175A-9A96-4F39-AD80-85F6E469F068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12184"/>
              </a:buClr>
            </a:pPr>
            <a:r>
              <a:rPr lang="pt-BR" dirty="0" smtClean="0"/>
              <a:t>Clique para editar os estilos de texto Mestres</a:t>
            </a:r>
          </a:p>
          <a:p>
            <a:pPr marL="742950" lvl="1" indent="-285750">
              <a:buClr>
                <a:srgbClr val="212184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Segundo nível</a:t>
            </a:r>
          </a:p>
          <a:p>
            <a:pPr marL="1143000" lvl="2" indent="-228600">
              <a:buClr>
                <a:srgbClr val="212184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Terceiro nível</a:t>
            </a:r>
          </a:p>
          <a:p>
            <a:pPr marL="1600200" lvl="3" indent="-228600">
              <a:buClr>
                <a:srgbClr val="212184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Quarto nível</a:t>
            </a:r>
          </a:p>
          <a:p>
            <a:pPr marL="2057400" lvl="4" indent="-228600">
              <a:buClr>
                <a:srgbClr val="212184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60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63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BF23A2-0370-4DCD-A081-34A42748D511}"/>
              </a:ext>
            </a:extLst>
          </p:cNvPr>
          <p:cNvSpPr txBox="1">
            <a:spLocks/>
          </p:cNvSpPr>
          <p:nvPr userDrawn="1"/>
        </p:nvSpPr>
        <p:spPr>
          <a:xfrm>
            <a:off x="838200" y="545432"/>
            <a:ext cx="10515600" cy="11452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212184"/>
                </a:solidFill>
              </a:rPr>
              <a:t>Clique para editar o título Mestre</a:t>
            </a:r>
            <a:endParaRPr lang="pt-BR" b="1" dirty="0">
              <a:solidFill>
                <a:srgbClr val="212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2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EBF23A2-0370-4DCD-A081-34A42748D511}"/>
              </a:ext>
            </a:extLst>
          </p:cNvPr>
          <p:cNvSpPr txBox="1">
            <a:spLocks/>
          </p:cNvSpPr>
          <p:nvPr userDrawn="1"/>
        </p:nvSpPr>
        <p:spPr>
          <a:xfrm>
            <a:off x="838200" y="545432"/>
            <a:ext cx="10515600" cy="11452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212184"/>
                </a:solidFill>
              </a:rPr>
              <a:t>Clique para editar o título Mestre</a:t>
            </a:r>
            <a:endParaRPr lang="pt-BR" b="1" dirty="0">
              <a:solidFill>
                <a:srgbClr val="212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EBF23A2-0370-4DCD-A081-34A42748D511}"/>
              </a:ext>
            </a:extLst>
          </p:cNvPr>
          <p:cNvSpPr txBox="1">
            <a:spLocks/>
          </p:cNvSpPr>
          <p:nvPr userDrawn="1"/>
        </p:nvSpPr>
        <p:spPr>
          <a:xfrm>
            <a:off x="838200" y="545432"/>
            <a:ext cx="10515600" cy="114525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212184"/>
                </a:solidFill>
              </a:rPr>
              <a:t>Clique para editar o título Mestre</a:t>
            </a:r>
            <a:endParaRPr lang="pt-BR" b="1" dirty="0">
              <a:solidFill>
                <a:srgbClr val="212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8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4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548680"/>
            <a:ext cx="4011084" cy="88642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12184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548680"/>
            <a:ext cx="6815667" cy="55774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92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4A5A-CA95-4149-8CD7-F033BC691E5D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0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4A5A-CA95-4149-8CD7-F033BC691E5D}" type="datetimeFigureOut">
              <a:rPr lang="pt-BR" smtClean="0"/>
              <a:t>23/09/2020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D000-77FC-4FD7-97F5-A421AA5243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0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2CB4C30-EFDA-4869-8D4D-9E4F09555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1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0692EF-F1A0-4559-A1B8-91D9E31F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5" y="602589"/>
            <a:ext cx="5946243" cy="275229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82DE054-16FF-4296-B66A-4E8384751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5" y="4529846"/>
            <a:ext cx="3149901" cy="87249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91B9C15-E6D5-4CBA-A0BB-BEC2CC231844}"/>
              </a:ext>
            </a:extLst>
          </p:cNvPr>
          <p:cNvSpPr txBox="1"/>
          <p:nvPr/>
        </p:nvSpPr>
        <p:spPr>
          <a:xfrm>
            <a:off x="5591944" y="4822120"/>
            <a:ext cx="6182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spc="200" dirty="0" smtClean="0">
                <a:solidFill>
                  <a:schemeClr val="bg1"/>
                </a:solidFill>
                <a:latin typeface="Dimbo" panose="020B0603010101010101" pitchFamily="34" charset="0"/>
                <a:cs typeface="Dimbo Regular"/>
              </a:rPr>
              <a:t>Prof. </a:t>
            </a:r>
            <a:r>
              <a:rPr lang="pt-BR" sz="4000" b="1" spc="200" dirty="0">
                <a:solidFill>
                  <a:schemeClr val="bg1"/>
                </a:solidFill>
                <a:latin typeface="Dimbo" panose="020B0603010101010101" pitchFamily="34" charset="0"/>
                <a:cs typeface="Dimbo Regular"/>
              </a:rPr>
              <a:t>Dr. Max Damas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cs typeface="Dimbo Regular"/>
              </a:rPr>
              <a:t>Pró-reitor Acadêmico -  </a:t>
            </a:r>
            <a:r>
              <a:rPr lang="pt-BR" sz="2000" dirty="0" err="1">
                <a:solidFill>
                  <a:schemeClr val="bg1"/>
                </a:solidFill>
                <a:cs typeface="Dimbo Regular"/>
              </a:rPr>
              <a:t>UniCarioca</a:t>
            </a:r>
            <a:endParaRPr lang="pt-BR" sz="2000" dirty="0">
              <a:solidFill>
                <a:schemeClr val="bg1"/>
              </a:solidFill>
              <a:cs typeface="Dimbo Regular"/>
            </a:endParaRPr>
          </a:p>
          <a:p>
            <a:pPr algn="r"/>
            <a:r>
              <a:rPr lang="pt-BR" sz="2000" dirty="0">
                <a:solidFill>
                  <a:schemeClr val="bg1"/>
                </a:solidFill>
                <a:cs typeface="Dimbo Regular"/>
              </a:rPr>
              <a:t>Assessor da Presidência da ABMES 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cs typeface="Dimbo Regular"/>
              </a:rPr>
              <a:t>Especialista em Educação, Tecnologia e </a:t>
            </a:r>
            <a:r>
              <a:rPr lang="pt-BR" sz="2000" dirty="0" smtClean="0">
                <a:solidFill>
                  <a:schemeClr val="bg1"/>
                </a:solidFill>
                <a:cs typeface="Dimbo Regular"/>
              </a:rPr>
              <a:t>Inovação</a:t>
            </a:r>
            <a:endParaRPr lang="pt-BR" sz="2000" dirty="0">
              <a:solidFill>
                <a:schemeClr val="bg1"/>
              </a:solidFill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036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1628800"/>
            <a:ext cx="10369152" cy="475252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Fator gerador de inúmeras mudanças.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Recria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 realidade e transforma o impossível em possível.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Afeta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nossos modelos e paradigmas, nossos mapas e crenças.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Os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impactos são cada vez mais imprevisíveis.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O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avanço é exponencial.</a:t>
            </a:r>
          </a:p>
          <a:p>
            <a:pPr marL="457200" indent="-457200" algn="l"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O </a:t>
            </a: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sistema educacional é colocado numa nova perspectiva, grandes rompimentos em múltiplas dimensões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  <a:endParaRPr lang="pt-BR" sz="28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271464" y="548680"/>
            <a:ext cx="8852520" cy="1037978"/>
          </a:xfrm>
        </p:spPr>
        <p:txBody>
          <a:bodyPr>
            <a:normAutofit/>
          </a:bodyPr>
          <a:lstStyle/>
          <a:p>
            <a:pPr algn="l"/>
            <a:r>
              <a:rPr lang="pt-BR" sz="48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4ª Revolução Industrial</a:t>
            </a:r>
          </a:p>
        </p:txBody>
      </p:sp>
    </p:spTree>
    <p:extLst>
      <p:ext uri="{BB962C8B-B14F-4D97-AF65-F5344CB8AC3E}">
        <p14:creationId xmlns:p14="http://schemas.microsoft.com/office/powerpoint/2010/main" val="26390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83432" y="692696"/>
            <a:ext cx="10153128" cy="877714"/>
          </a:xfrm>
        </p:spPr>
        <p:txBody>
          <a:bodyPr>
            <a:normAutofit/>
          </a:bodyPr>
          <a:lstStyle/>
          <a:p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4ª </a:t>
            </a:r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Revolução Industrial e a Lei de </a:t>
            </a:r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Moore</a:t>
            </a:r>
            <a:endParaRPr lang="pt-BR" spc="200" dirty="0">
              <a:solidFill>
                <a:srgbClr val="212184"/>
              </a:solidFill>
              <a:latin typeface="Dimbo" panose="020B0603010101010101" pitchFamily="34" charset="0"/>
              <a:ea typeface="+mn-ea"/>
              <a:cs typeface="Dimbo Regular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1775520" y="1772816"/>
            <a:ext cx="8195726" cy="4249948"/>
            <a:chOff x="2579221" y="2028851"/>
            <a:chExt cx="8195726" cy="4249948"/>
          </a:xfrm>
        </p:grpSpPr>
        <p:sp>
          <p:nvSpPr>
            <p:cNvPr id="8" name="CaixaDeTexto 7"/>
            <p:cNvSpPr txBox="1"/>
            <p:nvPr/>
          </p:nvSpPr>
          <p:spPr>
            <a:xfrm>
              <a:off x="2783632" y="5693186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mbo Regular"/>
                  <a:cs typeface="Dimbo Regular"/>
                </a:rPr>
                <a:t>0</a:t>
              </a:r>
              <a:endParaRPr lang="pt-BR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231904" y="5878689"/>
              <a:ext cx="2743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spc="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mbo Regular"/>
                  <a:cs typeface="Dimbo Regular"/>
                </a:rPr>
                <a:t>Tempo</a:t>
              </a:r>
              <a:endParaRPr lang="pt-BR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686715" y="4725144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spc="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mbo Regular"/>
                  <a:cs typeface="Dimbo Regular"/>
                </a:rPr>
                <a:t>Linear</a:t>
              </a:r>
              <a:endParaRPr lang="pt-BR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8686715" y="227687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spc="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mbo Regular"/>
                  <a:cs typeface="Dimbo Regular"/>
                </a:rPr>
                <a:t>Exponencial</a:t>
              </a:r>
              <a:endParaRPr lang="pt-BR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579221" y="2186882"/>
              <a:ext cx="492443" cy="33079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pt-BR" sz="2000" spc="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mbo Regular"/>
                  <a:cs typeface="Dimbo Regular"/>
                </a:rPr>
                <a:t>Crescimento</a:t>
              </a:r>
              <a:endParaRPr lang="pt-BR" sz="20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endParaRPr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3071664" y="2028851"/>
              <a:ext cx="5544616" cy="3816424"/>
              <a:chOff x="3071664" y="2028851"/>
              <a:chExt cx="5544616" cy="3816424"/>
            </a:xfrm>
          </p:grpSpPr>
          <p:cxnSp>
            <p:nvCxnSpPr>
              <p:cNvPr id="14" name="Conector reto 13"/>
              <p:cNvCxnSpPr/>
              <p:nvPr/>
            </p:nvCxnSpPr>
            <p:spPr>
              <a:xfrm flipV="1">
                <a:off x="3071664" y="4797152"/>
                <a:ext cx="5544616" cy="1003372"/>
              </a:xfrm>
              <a:prstGeom prst="line">
                <a:avLst/>
              </a:prstGeom>
              <a:ln w="38100">
                <a:solidFill>
                  <a:srgbClr val="85A5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orma Livre 17"/>
              <p:cNvSpPr/>
              <p:nvPr/>
            </p:nvSpPr>
            <p:spPr>
              <a:xfrm>
                <a:off x="3071664" y="2370680"/>
                <a:ext cx="5440218" cy="3434584"/>
              </a:xfrm>
              <a:custGeom>
                <a:avLst/>
                <a:gdLst>
                  <a:gd name="connsiteX0" fmla="*/ 0 w 5440218"/>
                  <a:gd name="connsiteY0" fmla="*/ 3417454 h 3434584"/>
                  <a:gd name="connsiteX1" fmla="*/ 4036291 w 5440218"/>
                  <a:gd name="connsiteY1" fmla="*/ 2918691 h 3434584"/>
                  <a:gd name="connsiteX2" fmla="*/ 5440218 w 5440218"/>
                  <a:gd name="connsiteY2" fmla="*/ 0 h 3434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0218" h="3434584">
                    <a:moveTo>
                      <a:pt x="0" y="3417454"/>
                    </a:moveTo>
                    <a:cubicBezTo>
                      <a:pt x="1564794" y="3452860"/>
                      <a:pt x="3129588" y="3488267"/>
                      <a:pt x="4036291" y="2918691"/>
                    </a:cubicBezTo>
                    <a:cubicBezTo>
                      <a:pt x="4942994" y="2349115"/>
                      <a:pt x="5191606" y="1174557"/>
                      <a:pt x="5440218" y="0"/>
                    </a:cubicBezTo>
                  </a:path>
                </a:pathLst>
              </a:custGeom>
              <a:noFill/>
              <a:ln w="38100">
                <a:solidFill>
                  <a:srgbClr val="85A5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" name="Conector de Seta Reta 6"/>
              <p:cNvCxnSpPr/>
              <p:nvPr/>
            </p:nvCxnSpPr>
            <p:spPr>
              <a:xfrm>
                <a:off x="3071664" y="5845275"/>
                <a:ext cx="5544616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" name="Conector de Seta Reta 4"/>
              <p:cNvCxnSpPr/>
              <p:nvPr/>
            </p:nvCxnSpPr>
            <p:spPr>
              <a:xfrm flipV="1">
                <a:off x="3071664" y="2028851"/>
                <a:ext cx="0" cy="3816424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ector de Seta Reta 20"/>
            <p:cNvCxnSpPr/>
            <p:nvPr/>
          </p:nvCxnSpPr>
          <p:spPr>
            <a:xfrm>
              <a:off x="8328248" y="3645024"/>
              <a:ext cx="0" cy="1196879"/>
            </a:xfrm>
            <a:prstGeom prst="straightConnector1">
              <a:avLst/>
            </a:prstGeom>
            <a:ln w="38100">
              <a:solidFill>
                <a:srgbClr val="21218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/>
            <p:cNvSpPr txBox="1"/>
            <p:nvPr/>
          </p:nvSpPr>
          <p:spPr>
            <a:xfrm>
              <a:off x="8505653" y="3940107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spc="200" dirty="0" smtClean="0">
                  <a:solidFill>
                    <a:srgbClr val="212184"/>
                  </a:solidFill>
                  <a:latin typeface="Dimbo Regular"/>
                  <a:cs typeface="Dimbo Regular"/>
                </a:rPr>
                <a:t>Quebra</a:t>
              </a:r>
              <a:endParaRPr lang="pt-BR" sz="2000" spc="200" dirty="0">
                <a:solidFill>
                  <a:srgbClr val="212184"/>
                </a:solidFill>
                <a:latin typeface="Dimbo Regular"/>
                <a:cs typeface="Dimb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384" y="620687"/>
            <a:ext cx="7128792" cy="864097"/>
          </a:xfrm>
        </p:spPr>
        <p:txBody>
          <a:bodyPr>
            <a:normAutofit/>
          </a:bodyPr>
          <a:lstStyle/>
          <a:p>
            <a:pPr algn="l"/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Características do mundo VUCA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408" y="1628800"/>
            <a:ext cx="10873208" cy="511256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Volatilidade</a:t>
            </a: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as coisas não se mantêm no mesmo estado por muito tempo,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tornando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impossível determinar causa e efeito dos eventos que nos </a:t>
            </a:r>
            <a:r>
              <a:rPr lang="pt-BR" sz="2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cercam;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pt-BR" sz="24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Incerteza </a:t>
            </a: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(</a:t>
            </a:r>
            <a:r>
              <a:rPr lang="pt-BR" sz="2400" i="1" spc="200" dirty="0" err="1">
                <a:solidFill>
                  <a:srgbClr val="009999"/>
                </a:solidFill>
                <a:latin typeface="Dimbo Regular"/>
                <a:cs typeface="Dimbo Regular"/>
              </a:rPr>
              <a:t>Uncertainty</a:t>
            </a: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):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total dificuldade em antecipar os desdobramentos de um evento.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As experiências passadas já não são mais a base para decisões do </a:t>
            </a:r>
            <a:r>
              <a:rPr lang="pt-BR" sz="2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presente;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pt-BR" sz="24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Complexidade</a:t>
            </a: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alto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grau de combinação entre os elementos de um evento junto à dinamicidade das conexões entre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eles, o que dificulta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a capacidade de </a:t>
            </a:r>
            <a:r>
              <a:rPr lang="pt-BR" sz="2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decisão;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pt-BR" sz="24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Ambiguidade</a:t>
            </a: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Impossibilidade de usarmos os mesmos processos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e métodos para grupos de diferentes </a:t>
            </a:r>
            <a:r>
              <a:rPr lang="pt-BR" sz="2400" spc="200" dirty="0">
                <a:solidFill>
                  <a:schemeClr val="tx1"/>
                </a:solidFill>
                <a:latin typeface="Dimbo Regular"/>
                <a:cs typeface="Dimbo Regular"/>
              </a:rPr>
              <a:t>realidades.</a:t>
            </a:r>
            <a:endParaRPr lang="pt-BR" sz="24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/>
            <a:endParaRPr lang="pt-BR" sz="24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/>
            <a:endParaRPr lang="pt-BR" sz="24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10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1424" y="2492896"/>
            <a:ext cx="6046440" cy="2520279"/>
          </a:xfrm>
        </p:spPr>
        <p:txBody>
          <a:bodyPr>
            <a:normAutofit/>
          </a:bodyPr>
          <a:lstStyle/>
          <a:p>
            <a:pPr algn="l"/>
            <a:r>
              <a:rPr lang="pt-BR" sz="6600" b="1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E quando algo imprevisto ocorre...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196752"/>
            <a:ext cx="374435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63352" y="980728"/>
            <a:ext cx="6984776" cy="4804692"/>
            <a:chOff x="2639616" y="620688"/>
            <a:chExt cx="6984776" cy="4804692"/>
          </a:xfrm>
        </p:grpSpPr>
        <p:pic>
          <p:nvPicPr>
            <p:cNvPr id="4" name="Picture 3" descr="23755691_2144016068957561_5370210336136843097_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82"/>
            <a:stretch/>
          </p:blipFill>
          <p:spPr>
            <a:xfrm>
              <a:off x="2639616" y="620688"/>
              <a:ext cx="6984776" cy="480469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009165" y="2708920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9999"/>
                  </a:solidFill>
                  <a:latin typeface="Dimbo Regular"/>
                  <a:cs typeface="Dimbo Regular"/>
                </a:rPr>
                <a:t>SURPRESA!</a:t>
              </a:r>
              <a:endParaRPr lang="en-US" dirty="0">
                <a:solidFill>
                  <a:srgbClr val="009999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8040216" y="2564904"/>
              <a:ext cx="864096" cy="288032"/>
            </a:xfrm>
            <a:prstGeom prst="straightConnector1">
              <a:avLst/>
            </a:prstGeom>
            <a:ln w="38100">
              <a:solidFill>
                <a:srgbClr val="009999"/>
              </a:solidFill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616449" y="1916832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pc="200" dirty="0">
                <a:latin typeface="Dimbo Regular"/>
                <a:cs typeface="Dimbo Regular"/>
              </a:rPr>
              <a:t>UM PERU ANTES E DEPOIS DO DIA DE AÇÃO DE GRAÇAS</a:t>
            </a:r>
            <a:r>
              <a:rPr lang="pt-BR" spc="200" dirty="0" smtClean="0">
                <a:latin typeface="Dimbo Regular"/>
                <a:cs typeface="Dimbo Regular"/>
              </a:rPr>
              <a:t>. A </a:t>
            </a:r>
            <a:r>
              <a:rPr lang="pt-BR" spc="200" dirty="0">
                <a:latin typeface="Dimbo Regular"/>
                <a:cs typeface="Dimbo Regular"/>
              </a:rPr>
              <a:t>HISTÓRIA DE UM PROCESSO AO LONGO DE 1.001 DIAS NÃO LHE DIZ NADA SOBRE O QUE ACONTECERÁ A SEGUIR. </a:t>
            </a:r>
            <a:r>
              <a:rPr lang="pt-BR" spc="200" dirty="0">
                <a:latin typeface="Dimbo Regular"/>
                <a:cs typeface="Dimbo Regular"/>
              </a:rPr>
              <a:t>ESSA PROJEÇÃO INOCENTE DO FUTURO A PARTIR DO PASSADO PODE SER APLICADA A QUALQUER COISA.</a:t>
            </a:r>
            <a:endParaRPr lang="en-US" spc="200" dirty="0"/>
          </a:p>
        </p:txBody>
      </p:sp>
    </p:spTree>
    <p:extLst>
      <p:ext uri="{BB962C8B-B14F-4D97-AF65-F5344CB8AC3E}">
        <p14:creationId xmlns:p14="http://schemas.microsoft.com/office/powerpoint/2010/main" val="37593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775520" y="953485"/>
            <a:ext cx="8424936" cy="5149709"/>
            <a:chOff x="1775520" y="953485"/>
            <a:chExt cx="8424936" cy="5149709"/>
          </a:xfrm>
        </p:grpSpPr>
        <p:sp>
          <p:nvSpPr>
            <p:cNvPr id="5" name="CaixaDeTexto 4"/>
            <p:cNvSpPr txBox="1"/>
            <p:nvPr/>
          </p:nvSpPr>
          <p:spPr>
            <a:xfrm>
              <a:off x="1775520" y="953485"/>
              <a:ext cx="8424936" cy="467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spcAft>
                  <a:spcPts val="3600"/>
                </a:spcAft>
              </a:pPr>
              <a:r>
                <a:rPr lang="pt-BR" sz="4800" spc="200" dirty="0">
                  <a:solidFill>
                    <a:srgbClr val="212184"/>
                  </a:solidFill>
                  <a:latin typeface="Dimbo" panose="020B0603010101010101" pitchFamily="34" charset="0"/>
                  <a:cs typeface="Dimbo Regular"/>
                </a:rPr>
                <a:t>Problema da Indução de David Hume</a:t>
              </a:r>
              <a:r>
                <a:rPr lang="pt-BR" sz="4800" spc="200" dirty="0" smtClean="0">
                  <a:solidFill>
                    <a:srgbClr val="212184"/>
                  </a:solidFill>
                  <a:latin typeface="Dimbo" panose="020B0603010101010101" pitchFamily="34" charset="0"/>
                  <a:cs typeface="Dimbo Regular"/>
                </a:rPr>
                <a:t>:</a:t>
              </a:r>
              <a:endParaRPr lang="pt-BR" sz="4400" dirty="0">
                <a:solidFill>
                  <a:schemeClr val="bg2">
                    <a:lumMod val="50000"/>
                  </a:schemeClr>
                </a:solidFill>
                <a:latin typeface="Dimbo Regular"/>
                <a:cs typeface="Dimbo Regular"/>
              </a:endParaRPr>
            </a:p>
            <a:p>
              <a:pPr marL="571500" indent="-571500">
                <a:buClr>
                  <a:srgbClr val="009999"/>
                </a:buClr>
                <a:buFont typeface="Arial" panose="020B0604020202020204" pitchFamily="34" charset="0"/>
                <a:buChar char="•"/>
              </a:pPr>
              <a:r>
                <a:rPr lang="pt-BR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mbo Regular"/>
                  <a:cs typeface="Dimbo Regular"/>
                </a:rPr>
                <a:t>Como  é possível a partir de instâncias específicas, alcançarmos conclusões gerais</a:t>
              </a:r>
            </a:p>
            <a:p>
              <a:pPr marL="571500" indent="-571500">
                <a:buFontTx/>
                <a:buChar char="-"/>
              </a:pPr>
              <a:endParaRPr lang="pt-BR" sz="4400" dirty="0">
                <a:latin typeface="Dimbo Regular"/>
                <a:cs typeface="Dimbo Regular"/>
              </a:endParaRPr>
            </a:p>
            <a:p>
              <a:pPr marL="571500" indent="-571500">
                <a:buClr>
                  <a:srgbClr val="009999"/>
                </a:buClr>
                <a:buFont typeface="Arial" panose="020B0604020202020204" pitchFamily="34" charset="0"/>
                <a:buChar char="•"/>
              </a:pPr>
              <a:r>
                <a:rPr lang="pt-BR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imbo Regular"/>
                  <a:cs typeface="Dimbo Regular"/>
                </a:rPr>
                <a:t>O passado é certeza do futuro</a:t>
              </a:r>
            </a:p>
          </p:txBody>
        </p:sp>
        <p:sp>
          <p:nvSpPr>
            <p:cNvPr id="2" name="Rectangle 1"/>
            <p:cNvSpPr/>
            <p:nvPr/>
          </p:nvSpPr>
          <p:spPr>
            <a:xfrm rot="823044">
              <a:off x="8007330" y="4471978"/>
              <a:ext cx="720044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0" dirty="0">
                  <a:solidFill>
                    <a:srgbClr val="009999"/>
                  </a:solidFill>
                  <a:latin typeface="Dimbo Regular"/>
                  <a:cs typeface="Dimbo Regular"/>
                </a:rPr>
                <a:t>?</a:t>
              </a:r>
              <a:endParaRPr lang="en-US" sz="10000" dirty="0">
                <a:solidFill>
                  <a:srgbClr val="009999"/>
                </a:solidFill>
              </a:endParaRPr>
            </a:p>
          </p:txBody>
        </p:sp>
        <p:sp>
          <p:nvSpPr>
            <p:cNvPr id="4" name="Rectangle 1"/>
            <p:cNvSpPr/>
            <p:nvPr/>
          </p:nvSpPr>
          <p:spPr>
            <a:xfrm rot="823044">
              <a:off x="3614843" y="3175835"/>
              <a:ext cx="720044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000" dirty="0">
                  <a:solidFill>
                    <a:srgbClr val="009999"/>
                  </a:solidFill>
                  <a:latin typeface="Dimbo Regular"/>
                  <a:cs typeface="Dimbo Regular"/>
                </a:rPr>
                <a:t>?</a:t>
              </a:r>
              <a:endParaRPr lang="en-US" sz="10000" dirty="0">
                <a:solidFill>
                  <a:srgbClr val="0099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9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448" y="2060848"/>
            <a:ext cx="9505056" cy="4032448"/>
          </a:xfrm>
        </p:spPr>
        <p:txBody>
          <a:bodyPr>
            <a:normAutofit/>
          </a:bodyPr>
          <a:lstStyle/>
          <a:p>
            <a:pPr algn="l"/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Quando algo imprevisto ocorre, gerando um grande impacto, onde poucos estão preparados para suas consequências, chamamos esse evento de </a:t>
            </a:r>
            <a:r>
              <a:rPr lang="pt-BR" b="1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Cisne Negro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</a:p>
          <a:p>
            <a:pPr algn="l"/>
            <a:endParaRPr lang="pt-BR" sz="14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/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 4ª Revolução Industrial é uma fonte fértil para ocorrência de Cisnes Negros.</a:t>
            </a:r>
          </a:p>
          <a:p>
            <a:pPr algn="l"/>
            <a:endParaRPr lang="pt-BR" sz="14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/>
            <a:r>
              <a:rPr lang="pt-BR" spc="200" dirty="0" err="1" smtClean="0">
                <a:solidFill>
                  <a:schemeClr val="tx1"/>
                </a:solidFill>
                <a:latin typeface="Dimbo Regular"/>
                <a:cs typeface="Dimbo Regular"/>
              </a:rPr>
              <a:t>Exponencialidade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, inovação e </a:t>
            </a:r>
            <a:r>
              <a:rPr lang="pt-BR" spc="200" dirty="0" err="1" smtClean="0">
                <a:solidFill>
                  <a:schemeClr val="tx1"/>
                </a:solidFill>
                <a:latin typeface="Dimbo Regular"/>
                <a:cs typeface="Dimbo Regular"/>
              </a:rPr>
              <a:t>disrupção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5440" y="980728"/>
            <a:ext cx="1944216" cy="792088"/>
          </a:xfrm>
          <a:prstGeom prst="rect">
            <a:avLst/>
          </a:prstGeom>
          <a:solidFill>
            <a:srgbClr val="2121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7448" y="62068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t-BR" sz="6000" spc="200" dirty="0">
                <a:solidFill>
                  <a:schemeClr val="bg1"/>
                </a:solidFill>
                <a:latin typeface="Dimbo Regular"/>
                <a:cs typeface="Dimbo Regular"/>
              </a:rPr>
              <a:t>Cisnes </a:t>
            </a:r>
            <a:r>
              <a:rPr lang="pt-BR" sz="6000" spc="200" dirty="0">
                <a:solidFill>
                  <a:srgbClr val="212184"/>
                </a:solidFill>
                <a:latin typeface="Dimbo Regular"/>
                <a:cs typeface="Dimbo Regular"/>
              </a:rPr>
              <a:t>Negros</a:t>
            </a:r>
            <a:endParaRPr lang="pt-BR" sz="6000" spc="200" dirty="0">
              <a:solidFill>
                <a:srgbClr val="212184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391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672"/>
            <a:ext cx="12192000" cy="54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7648" y="1484784"/>
            <a:ext cx="5758408" cy="2808312"/>
          </a:xfrm>
        </p:spPr>
        <p:txBody>
          <a:bodyPr>
            <a:noAutofit/>
          </a:bodyPr>
          <a:lstStyle/>
          <a:p>
            <a:pPr algn="l"/>
            <a:r>
              <a:rPr lang="pt-BR" sz="6000" dirty="0">
                <a:solidFill>
                  <a:schemeClr val="bg1"/>
                </a:solidFill>
                <a:latin typeface="Dimbo Regular"/>
                <a:cs typeface="Dimbo Regular"/>
              </a:rPr>
              <a:t>Por que </a:t>
            </a:r>
            <a:r>
              <a:rPr lang="pt-BR" sz="6000" dirty="0">
                <a:solidFill>
                  <a:srgbClr val="212184"/>
                </a:solidFill>
                <a:latin typeface="Dimbo Regular"/>
                <a:cs typeface="Dimbo Regular"/>
              </a:rPr>
              <a:t>demoramos a perceber as grandes mudanças</a:t>
            </a:r>
            <a:endParaRPr lang="pt-BR" sz="6000" dirty="0">
              <a:solidFill>
                <a:srgbClr val="212184"/>
              </a:solidFill>
              <a:latin typeface="Dimbo Regular"/>
              <a:cs typeface="Dimbo Regular"/>
            </a:endParaRPr>
          </a:p>
        </p:txBody>
      </p:sp>
      <p:sp>
        <p:nvSpPr>
          <p:cNvPr id="6" name="Rectangle 5"/>
          <p:cNvSpPr/>
          <p:nvPr/>
        </p:nvSpPr>
        <p:spPr>
          <a:xfrm rot="823044">
            <a:off x="5487051" y="3059062"/>
            <a:ext cx="72004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0" dirty="0">
                <a:solidFill>
                  <a:srgbClr val="FFFFFF"/>
                </a:solidFill>
                <a:latin typeface="Dimbo Regular"/>
                <a:cs typeface="Dimbo Regular"/>
              </a:rPr>
              <a:t>?</a:t>
            </a:r>
            <a:endParaRPr lang="en-US" sz="1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9456" y="1124744"/>
            <a:ext cx="10369152" cy="4680520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spcAft>
                <a:spcPts val="3600"/>
              </a:spcAft>
            </a:pPr>
            <a:r>
              <a:rPr lang="pt-BR" sz="40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Nossa mente, durante a evolução, não foi preparada para avaliar a todo instante o porquê e como os eventos históricos ocorrem.</a:t>
            </a:r>
          </a:p>
          <a:p>
            <a:pPr algn="l">
              <a:spcBef>
                <a:spcPct val="0"/>
              </a:spcBef>
              <a:spcAft>
                <a:spcPts val="3600"/>
              </a:spcAft>
            </a:pPr>
            <a:r>
              <a:rPr lang="pt-BR" sz="40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Luta </a:t>
            </a:r>
            <a:r>
              <a:rPr lang="pt-BR" sz="40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entre o cérebro límbico e o </a:t>
            </a:r>
            <a:r>
              <a:rPr lang="pt-BR" sz="4000" spc="200" dirty="0" err="1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neocórtex</a:t>
            </a:r>
            <a:r>
              <a:rPr lang="pt-BR" sz="40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.</a:t>
            </a:r>
          </a:p>
          <a:p>
            <a:pPr algn="l">
              <a:spcBef>
                <a:spcPct val="0"/>
              </a:spcBef>
              <a:spcAft>
                <a:spcPts val="3600"/>
              </a:spcAft>
            </a:pPr>
            <a:r>
              <a:rPr lang="pt-BR" sz="4000" spc="200" dirty="0" smtClean="0">
                <a:solidFill>
                  <a:srgbClr val="85A596"/>
                </a:solidFill>
                <a:latin typeface="Dimbo" panose="020B0603010101010101" pitchFamily="34" charset="0"/>
                <a:cs typeface="Dimbo Regular"/>
              </a:rPr>
              <a:t>É </a:t>
            </a:r>
            <a:r>
              <a:rPr lang="pt-BR" sz="4000" spc="200" dirty="0">
                <a:solidFill>
                  <a:srgbClr val="85A596"/>
                </a:solidFill>
                <a:latin typeface="Dimbo" panose="020B0603010101010101" pitchFamily="34" charset="0"/>
                <a:cs typeface="Dimbo Regular"/>
              </a:rPr>
              <a:t>difícil antecipar e perceber tendências.</a:t>
            </a:r>
          </a:p>
        </p:txBody>
      </p:sp>
    </p:spTree>
    <p:extLst>
      <p:ext uri="{BB962C8B-B14F-4D97-AF65-F5344CB8AC3E}">
        <p14:creationId xmlns:p14="http://schemas.microsoft.com/office/powerpoint/2010/main" val="35818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448" y="692696"/>
            <a:ext cx="9865096" cy="6165304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  <a:spcAft>
                <a:spcPts val="2400"/>
              </a:spcAft>
            </a:pPr>
            <a:r>
              <a:rPr lang="pt-BR" sz="39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Características que reforçam a não percepção dos Cisnes Negros: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6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Iludir-se</a:t>
            </a:r>
            <a:r>
              <a:rPr lang="pt-BR" sz="2600" spc="200" dirty="0" smtClean="0">
                <a:solidFill>
                  <a:srgbClr val="008000"/>
                </a:solidFill>
                <a:latin typeface="Dimbo Regular"/>
                <a:cs typeface="Dimbo Regular"/>
              </a:rPr>
              <a:t> </a:t>
            </a:r>
            <a:r>
              <a:rPr lang="pt-BR" sz="26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pensando que as coisas são simples de serem compreendidas e que a aleatoriedade é uma variável descartável;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6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Distorcer</a:t>
            </a:r>
            <a:r>
              <a:rPr lang="pt-BR" sz="26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o que ocorreu, ajustando os eventos de uma forma linear, limpa e coerente;</a:t>
            </a:r>
          </a:p>
          <a:p>
            <a:pPr marL="457200" indent="-457200"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Supervalorizar</a:t>
            </a:r>
            <a:r>
              <a:rPr lang="pt-BR" sz="26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a informação factual (dar mais atenção ao ruído do que ao conhecimento objetivo).</a:t>
            </a:r>
          </a:p>
          <a:p>
            <a:pPr>
              <a:spcBef>
                <a:spcPct val="0"/>
              </a:spcBef>
              <a:spcAft>
                <a:spcPts val="3600"/>
              </a:spcAft>
            </a:pPr>
            <a:r>
              <a:rPr lang="pt-BR" sz="2800" spc="200" dirty="0" smtClean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Sugestão</a:t>
            </a:r>
            <a:r>
              <a:rPr lang="pt-BR" sz="28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: Estudar </a:t>
            </a:r>
            <a:r>
              <a:rPr lang="pt-BR" sz="28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Economia </a:t>
            </a:r>
            <a:r>
              <a:rPr lang="pt-BR" sz="28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Comportamental.</a:t>
            </a:r>
            <a:endParaRPr lang="pt-BR" sz="2800" spc="200" dirty="0">
              <a:solidFill>
                <a:srgbClr val="009999"/>
              </a:solidFill>
              <a:latin typeface="Dimbo" panose="020B0603010101010101" pitchFamily="34" charset="0"/>
              <a:cs typeface="Dimbo Regular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505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4"/>
          <p:cNvSpPr txBox="1">
            <a:spLocks/>
          </p:cNvSpPr>
          <p:nvPr/>
        </p:nvSpPr>
        <p:spPr>
          <a:xfrm>
            <a:off x="2180565" y="2564904"/>
            <a:ext cx="783087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LIÇÕES SOBRE O SÉCULO XXI: </a:t>
            </a:r>
            <a:r>
              <a:rPr lang="pt-BR" sz="4000" b="1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REFLEXÕES SOBRE AS COMPLEXIDADES DA EDUCAÇÃO SUPERIOR NA CONTEMPORANEIDADE</a:t>
            </a:r>
            <a:endParaRPr lang="pt-BR" sz="4000" b="1" spc="200" dirty="0">
              <a:solidFill>
                <a:srgbClr val="212184"/>
              </a:solidFill>
              <a:latin typeface="Dimbo" panose="020B0603010101010101" pitchFamily="34" charset="0"/>
              <a:cs typeface="Dimbo Regular"/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1558280" y="1412776"/>
            <a:ext cx="907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pc="200" dirty="0">
                <a:solidFill>
                  <a:srgbClr val="009999"/>
                </a:solidFill>
                <a:latin typeface="Dimbo" panose="020B0603010101010101" pitchFamily="34" charset="0"/>
                <a:ea typeface="+mj-ea"/>
                <a:cs typeface="+mj-cs"/>
              </a:rPr>
              <a:t>Em algum endereço IP</a:t>
            </a:r>
            <a:r>
              <a:rPr lang="pt-BR" sz="2800" b="1" spc="200" dirty="0" smtClean="0">
                <a:solidFill>
                  <a:srgbClr val="009999"/>
                </a:solidFill>
                <a:latin typeface="Dimbo" panose="020B0603010101010101" pitchFamily="34" charset="0"/>
                <a:ea typeface="+mj-ea"/>
                <a:cs typeface="+mj-cs"/>
              </a:rPr>
              <a:t>, 24 de setembro de 2020</a:t>
            </a:r>
            <a:endParaRPr lang="pt-BR" sz="2800" b="1" spc="200" dirty="0">
              <a:solidFill>
                <a:srgbClr val="009999"/>
              </a:solidFill>
              <a:latin typeface="Dimbo" panose="020B0603010101010101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54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9456" y="692696"/>
            <a:ext cx="7772400" cy="1080121"/>
          </a:xfrm>
        </p:spPr>
        <p:txBody>
          <a:bodyPr>
            <a:normAutofit/>
          </a:bodyPr>
          <a:lstStyle/>
          <a:p>
            <a:pPr algn="l"/>
            <a:r>
              <a:rPr lang="pt-BR" sz="48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A história anda em saltos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7448" y="1844824"/>
            <a:ext cx="9250786" cy="446449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A história, na maior parte do tempo ,tem um comportamento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linear e constante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, dando a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sensação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 de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controle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 e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previsibilidade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pt-BR" sz="26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Quando 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um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Cisne Negro 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ocorre ele é capaz de causar um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grande impacto 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devido ao seu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alto grau de imprevisibilidade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.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pt-BR" sz="26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Temos 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então uma mudança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radical nos costumes, cultura e relacionamentos 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(pessoais, trabalho).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pt-BR" sz="26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Aqui 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está a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disrupção ou o rompimento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, oriundos de uma </a:t>
            </a:r>
            <a:r>
              <a:rPr lang="pt-BR" sz="2600" spc="200" dirty="0">
                <a:solidFill>
                  <a:srgbClr val="009999"/>
                </a:solidFill>
                <a:latin typeface="Dimbo Regular"/>
                <a:cs typeface="Dimbo Regular"/>
              </a:rPr>
              <a:t>sequencia de inovações </a:t>
            </a:r>
            <a:r>
              <a:rPr lang="pt-BR" sz="2600" spc="200" dirty="0">
                <a:solidFill>
                  <a:schemeClr val="tx1"/>
                </a:solidFill>
                <a:latin typeface="Dimbo Regular"/>
                <a:cs typeface="Dimbo Regular"/>
              </a:rPr>
              <a:t>disparadas por um Cisne Negro.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pt-BR" sz="24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pt-BR" sz="24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pt-BR" sz="24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pt-BR" sz="1400" spc="200" dirty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9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351584" y="476672"/>
            <a:ext cx="7772400" cy="100811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pt-BR" sz="39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Eras Tecnológicas</a:t>
            </a:r>
            <a:endParaRPr lang="pt-BR" sz="3900" spc="200" dirty="0">
              <a:solidFill>
                <a:srgbClr val="212184"/>
              </a:solidFill>
              <a:latin typeface="Dimbo" panose="020B0603010101010101" pitchFamily="34" charset="0"/>
              <a:ea typeface="+mn-ea"/>
              <a:cs typeface="Dimbo Regular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628800"/>
            <a:ext cx="6972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4040" y="548680"/>
            <a:ext cx="7772400" cy="1296144"/>
          </a:xfrm>
        </p:spPr>
        <p:txBody>
          <a:bodyPr>
            <a:normAutofit/>
          </a:bodyPr>
          <a:lstStyle/>
          <a:p>
            <a:pPr algn="l"/>
            <a:r>
              <a:rPr lang="pt-BR" sz="48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A história anda em saltos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279576" y="2132856"/>
            <a:ext cx="777686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pt-BR" sz="3600" dirty="0">
                <a:solidFill>
                  <a:schemeClr val="tx1"/>
                </a:solidFill>
                <a:latin typeface="Dimbo Regular"/>
                <a:cs typeface="Dimbo Regular"/>
              </a:rPr>
              <a:t>Exemplos de inovações e o tamanho do salto: </a:t>
            </a:r>
          </a:p>
          <a:p>
            <a:pPr marL="571500" indent="-5715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  <a:latin typeface="Dimbo Regular"/>
                <a:cs typeface="Dimbo Regular"/>
              </a:rPr>
              <a:t>Prensa de Gutenberg, no século XV;</a:t>
            </a:r>
          </a:p>
          <a:p>
            <a:pPr marL="571500" indent="-5715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  <a:latin typeface="Dimbo Regular"/>
                <a:cs typeface="Dimbo Regular"/>
              </a:rPr>
              <a:t>Internet, no final do século XX;</a:t>
            </a:r>
          </a:p>
          <a:p>
            <a:pPr marL="571500" indent="-5715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  <a:latin typeface="Dimbo Regular"/>
                <a:cs typeface="Dimbo Regular"/>
              </a:rPr>
              <a:t>Plataformas digitais no século XXI.</a:t>
            </a:r>
          </a:p>
        </p:txBody>
      </p:sp>
    </p:spTree>
    <p:extLst>
      <p:ext uri="{BB962C8B-B14F-4D97-AF65-F5344CB8AC3E}">
        <p14:creationId xmlns:p14="http://schemas.microsoft.com/office/powerpoint/2010/main" val="32878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1464" y="620688"/>
            <a:ext cx="8928992" cy="965970"/>
          </a:xfrm>
        </p:spPr>
        <p:txBody>
          <a:bodyPr>
            <a:normAutofit/>
          </a:bodyPr>
          <a:lstStyle/>
          <a:p>
            <a:pPr algn="l"/>
            <a:r>
              <a:rPr lang="pt-BR" sz="48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Hardware novo, software antigo</a:t>
            </a:r>
            <a:endParaRPr lang="pt-BR" sz="4800" spc="200" dirty="0">
              <a:solidFill>
                <a:srgbClr val="212184"/>
              </a:solidFill>
              <a:latin typeface="Dimbo" panose="020B0603010101010101" pitchFamily="34" charset="0"/>
              <a:ea typeface="+mn-ea"/>
              <a:cs typeface="Dimbo Regular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1700808"/>
            <a:ext cx="10513168" cy="5157192"/>
          </a:xfrm>
        </p:spPr>
        <p:txBody>
          <a:bodyPr>
            <a:normAutofit/>
          </a:bodyPr>
          <a:lstStyle/>
          <a:p>
            <a:pPr algn="l">
              <a:spcAft>
                <a:spcPts val="1800"/>
              </a:spcAft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Nas 3 primeiras Revoluções Industriais seguimos o mesmo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script: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Nascer</a:t>
            </a:r>
            <a:r>
              <a:rPr lang="pt-BR" sz="2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e as primeiras descobertas;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Estudar</a:t>
            </a:r>
            <a:r>
              <a:rPr lang="pt-BR" sz="2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Ensino Fundamental e Médio;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Fazer Faculdade;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Carreira</a:t>
            </a:r>
            <a:r>
              <a:rPr lang="pt-BR" sz="2400" spc="200" dirty="0" smtClean="0">
                <a:solidFill>
                  <a:srgbClr val="FF0000"/>
                </a:solidFill>
                <a:latin typeface="Dimbo Regular"/>
                <a:cs typeface="Dimbo Regular"/>
              </a:rPr>
              <a:t> </a:t>
            </a:r>
            <a:r>
              <a:rPr lang="pt-BR" sz="2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pré-definida, linear e segura;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Realizações</a:t>
            </a:r>
            <a:r>
              <a:rPr lang="pt-BR" sz="2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profissionais e materiais;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Aposentadoria;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400" spc="200" dirty="0">
                <a:solidFill>
                  <a:srgbClr val="009999"/>
                </a:solidFill>
                <a:latin typeface="Dimbo Regular"/>
                <a:cs typeface="Dimbo Regular"/>
              </a:rPr>
              <a:t>Curtir </a:t>
            </a:r>
            <a:r>
              <a:rPr lang="pt-BR" sz="2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 vida;</a:t>
            </a:r>
          </a:p>
          <a:p>
            <a:pPr marL="457200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4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Morrer.</a:t>
            </a:r>
          </a:p>
          <a:p>
            <a:pPr marL="457200" indent="-457200" algn="l">
              <a:buFontTx/>
              <a:buChar char="-"/>
            </a:pPr>
            <a:endParaRPr lang="pt-BR" sz="24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457200" indent="-457200" algn="l">
              <a:buFontTx/>
              <a:buChar char="-"/>
            </a:pPr>
            <a:endParaRPr lang="pt-BR" sz="24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519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3212976"/>
            <a:ext cx="9145016" cy="2160240"/>
          </a:xfrm>
        </p:spPr>
        <p:txBody>
          <a:bodyPr>
            <a:noAutofit/>
          </a:bodyPr>
          <a:lstStyle/>
          <a:p>
            <a:pPr algn="l"/>
            <a:r>
              <a:rPr lang="pt-BR" sz="36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Esse script funcionou até pouco tempo e ainda funciona, mas cada vez com menor eficiência.</a:t>
            </a:r>
          </a:p>
          <a:p>
            <a:pPr algn="l"/>
            <a:endParaRPr lang="pt-BR" sz="36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/>
            <a:endParaRPr lang="pt-BR" sz="36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271464" y="950862"/>
            <a:ext cx="8928992" cy="965970"/>
          </a:xfrm>
        </p:spPr>
        <p:txBody>
          <a:bodyPr>
            <a:normAutofit/>
          </a:bodyPr>
          <a:lstStyle/>
          <a:p>
            <a:pPr algn="l"/>
            <a:r>
              <a:rPr lang="pt-BR" sz="54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Hardware novo, software antigo</a:t>
            </a:r>
            <a:endParaRPr lang="pt-BR" sz="5400" spc="200" dirty="0">
              <a:solidFill>
                <a:srgbClr val="212184"/>
              </a:solidFill>
              <a:latin typeface="Dimbo" panose="020B0603010101010101" pitchFamily="34" charset="0"/>
              <a:ea typeface="+mn-ea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332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512" y="2132856"/>
            <a:ext cx="9865096" cy="3816424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O Hardware (a realidade) se transformou, mas continuamos usando o mesmo Sistema 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Operacional (as 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mesmas interfaces, comandos e relacionamentos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).</a:t>
            </a:r>
            <a:endParaRPr lang="pt-BR" sz="36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2400"/>
              </a:spcAft>
            </a:pP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Vivemos uma crise de atualização do nosso Sistema Operacional.</a:t>
            </a:r>
          </a:p>
          <a:p>
            <a:pPr algn="l"/>
            <a:endParaRPr lang="pt-BR" sz="3600" spc="200" dirty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271464" y="734838"/>
            <a:ext cx="8928992" cy="965970"/>
          </a:xfrm>
        </p:spPr>
        <p:txBody>
          <a:bodyPr>
            <a:normAutofit/>
          </a:bodyPr>
          <a:lstStyle/>
          <a:p>
            <a:pPr algn="l"/>
            <a:r>
              <a:rPr lang="pt-BR" sz="54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Hardware novo, software antigo</a:t>
            </a:r>
            <a:endParaRPr lang="pt-BR" sz="5400" spc="200" dirty="0">
              <a:solidFill>
                <a:srgbClr val="212184"/>
              </a:solidFill>
              <a:latin typeface="Dimbo" panose="020B0603010101010101" pitchFamily="34" charset="0"/>
              <a:ea typeface="+mn-ea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555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76672"/>
            <a:ext cx="12192000" cy="5400600"/>
          </a:xfrm>
          <a:prstGeom prst="rect">
            <a:avLst/>
          </a:prstGeom>
          <a:solidFill>
            <a:srgbClr val="505E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5520" y="1628801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dirty="0">
                <a:solidFill>
                  <a:srgbClr val="85A596"/>
                </a:solidFill>
                <a:latin typeface="Dimbo Regular"/>
                <a:cs typeface="Dimbo Regular"/>
              </a:rPr>
              <a:t>Novamente: </a:t>
            </a:r>
            <a:endParaRPr lang="pt-BR" sz="6600" dirty="0">
              <a:solidFill>
                <a:srgbClr val="85A596"/>
              </a:solidFill>
              <a:latin typeface="Dimbo Regular"/>
              <a:cs typeface="Dimbo Regular"/>
            </a:endParaRPr>
          </a:p>
          <a:p>
            <a:r>
              <a:rPr lang="pt-BR" sz="5400" dirty="0">
                <a:solidFill>
                  <a:srgbClr val="85A596"/>
                </a:solidFill>
                <a:latin typeface="Dimbo Regular"/>
                <a:cs typeface="Dimbo Regular"/>
              </a:rPr>
              <a:t>está na hora de </a:t>
            </a:r>
            <a:r>
              <a:rPr lang="pt-BR" sz="5400" dirty="0" smtClean="0">
                <a:solidFill>
                  <a:schemeClr val="bg1"/>
                </a:solidFill>
                <a:latin typeface="Dimbo Regular"/>
                <a:cs typeface="Dimbo Regular"/>
              </a:rPr>
              <a:t>aprender/desaprender/reaprender</a:t>
            </a:r>
            <a:endParaRPr lang="pt-BR" sz="5400" dirty="0">
              <a:solidFill>
                <a:schemeClr val="bg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74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5" y="1412776"/>
            <a:ext cx="9793088" cy="5040560"/>
          </a:xfrm>
        </p:spPr>
        <p:txBody>
          <a:bodyPr>
            <a:normAutofit/>
          </a:bodyPr>
          <a:lstStyle/>
          <a:p>
            <a:pPr algn="l"/>
            <a:r>
              <a:rPr lang="pt-BR" sz="3800" spc="200" dirty="0">
                <a:solidFill>
                  <a:srgbClr val="000000"/>
                </a:solidFill>
                <a:latin typeface="Dimbo Regular"/>
                <a:cs typeface="Dimbo Regular"/>
              </a:rPr>
              <a:t>Nesse contexto, vale reforçar </a:t>
            </a:r>
            <a:r>
              <a:rPr lang="pt-BR" sz="3800" b="1" spc="200" dirty="0">
                <a:solidFill>
                  <a:srgbClr val="009999"/>
                </a:solidFill>
                <a:latin typeface="Dimbo Regular"/>
                <a:cs typeface="Dimbo Regular"/>
              </a:rPr>
              <a:t>os papéis da educação</a:t>
            </a:r>
            <a:r>
              <a:rPr lang="pt-BR" sz="3800" spc="200" dirty="0">
                <a:solidFill>
                  <a:srgbClr val="009999"/>
                </a:solidFill>
                <a:latin typeface="Dimbo Regular"/>
                <a:cs typeface="Dimbo Regular"/>
              </a:rPr>
              <a:t>:</a:t>
            </a:r>
          </a:p>
          <a:p>
            <a:pPr algn="l"/>
            <a:endParaRPr lang="pt-BR" sz="2000" spc="200" dirty="0">
              <a:solidFill>
                <a:srgbClr val="950A72"/>
              </a:solidFill>
              <a:latin typeface="Dimbo Regular"/>
              <a:cs typeface="Dimbo Regular"/>
            </a:endParaRPr>
          </a:p>
          <a:p>
            <a:pPr marL="268288" indent="-268288" algn="l">
              <a:spcAft>
                <a:spcPts val="24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b="1" spc="200" dirty="0">
                <a:solidFill>
                  <a:srgbClr val="009999"/>
                </a:solidFill>
                <a:latin typeface="Dimbo Regular"/>
                <a:cs typeface="Dimbo Regular"/>
              </a:rPr>
              <a:t>Individual: </a:t>
            </a:r>
            <a:r>
              <a:rPr lang="pt-BR" spc="200" dirty="0">
                <a:solidFill>
                  <a:srgbClr val="000000"/>
                </a:solidFill>
                <a:latin typeface="Dimbo Regular"/>
                <a:cs typeface="Dimbo Regular"/>
              </a:rPr>
              <a:t>desenvolver talentos e habilidades;</a:t>
            </a:r>
          </a:p>
          <a:p>
            <a:pPr marL="268288" indent="-268288" algn="l">
              <a:spcAft>
                <a:spcPts val="24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b="1" spc="200" dirty="0">
                <a:solidFill>
                  <a:srgbClr val="009999"/>
                </a:solidFill>
                <a:latin typeface="Dimbo Regular"/>
                <a:cs typeface="Dimbo Regular"/>
              </a:rPr>
              <a:t>Cultural</a:t>
            </a:r>
            <a:r>
              <a:rPr lang="pt-BR" b="1" spc="200" dirty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pc="200" dirty="0">
                <a:solidFill>
                  <a:srgbClr val="000000"/>
                </a:solidFill>
                <a:latin typeface="Dimbo Regular"/>
                <a:cs typeface="Dimbo Regular"/>
              </a:rPr>
              <a:t>intensificar a compreensão do mundo;</a:t>
            </a:r>
          </a:p>
          <a:p>
            <a:pPr marL="268288" indent="-268288" algn="l">
              <a:spcAft>
                <a:spcPts val="24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Econômica</a:t>
            </a:r>
            <a:r>
              <a:rPr lang="pt-BR" b="1" spc="200" dirty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pc="200" dirty="0">
                <a:solidFill>
                  <a:srgbClr val="000000"/>
                </a:solidFill>
                <a:latin typeface="Dimbo Regular"/>
                <a:cs typeface="Dimbo Regular"/>
              </a:rPr>
              <a:t>garantir as habilidades necessárias para ser economicamente produtivo.</a:t>
            </a:r>
          </a:p>
          <a:p>
            <a:pPr algn="l"/>
            <a:endParaRPr lang="pt-BR" sz="3800" spc="200" dirty="0">
              <a:solidFill>
                <a:srgbClr val="000000"/>
              </a:solidFill>
              <a:latin typeface="Dimbo Regular"/>
              <a:cs typeface="Dimbo Regular"/>
            </a:endParaRPr>
          </a:p>
          <a:p>
            <a:pPr algn="l"/>
            <a:endParaRPr lang="pt-BR" sz="3800" spc="200" dirty="0">
              <a:solidFill>
                <a:srgbClr val="000000"/>
              </a:solidFill>
              <a:latin typeface="Dimbo Regular"/>
              <a:cs typeface="Dimbo Regular"/>
            </a:endParaRPr>
          </a:p>
          <a:p>
            <a:pPr algn="l"/>
            <a:endParaRPr lang="pt-BR" sz="3800" spc="200" dirty="0">
              <a:solidFill>
                <a:srgbClr val="000000"/>
              </a:solidFill>
              <a:latin typeface="Dimbo Regular"/>
              <a:cs typeface="Dimbo Regular"/>
            </a:endParaRPr>
          </a:p>
          <a:p>
            <a:pPr algn="l"/>
            <a:endParaRPr lang="pt-BR" sz="3800" spc="200" dirty="0">
              <a:solidFill>
                <a:srgbClr val="000000"/>
              </a:solidFill>
              <a:latin typeface="Dimbo Regular"/>
              <a:cs typeface="Dimbo Regular"/>
            </a:endParaRPr>
          </a:p>
          <a:p>
            <a:pPr algn="l"/>
            <a:endParaRPr lang="pt-BR" sz="3800" spc="200" dirty="0">
              <a:solidFill>
                <a:srgbClr val="000000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064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3392" y="1844824"/>
            <a:ext cx="5112568" cy="4239028"/>
          </a:xfrm>
        </p:spPr>
        <p:txBody>
          <a:bodyPr>
            <a:noAutofit/>
          </a:bodyPr>
          <a:lstStyle/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Dimbo Regular"/>
                <a:cs typeface="Dimbo Regular"/>
              </a:rPr>
              <a:t>A escola tradicional e massificada tem algumas ferramentas de controle que lembram muito uma fábrica. </a:t>
            </a:r>
          </a:p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Dimbo Regular"/>
                <a:cs typeface="Dimbo Regular"/>
              </a:rPr>
              <a:t>T</a:t>
            </a:r>
            <a:r>
              <a:rPr lang="pt-BR" sz="2200" dirty="0">
                <a:solidFill>
                  <a:schemeClr val="tx1"/>
                </a:solidFill>
                <a:latin typeface="Dimbo Regular"/>
                <a:cs typeface="Dimbo Regular"/>
              </a:rPr>
              <a:t>em uniforme. </a:t>
            </a:r>
          </a:p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Dimbo Regular"/>
                <a:cs typeface="Dimbo Regular"/>
              </a:rPr>
              <a:t>Tem horário de entrada e saída. </a:t>
            </a:r>
          </a:p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Dimbo Regular"/>
                <a:cs typeface="Dimbo Regular"/>
              </a:rPr>
              <a:t>Tem apito para a entrada e saída. </a:t>
            </a:r>
          </a:p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Dimbo Regular"/>
                <a:cs typeface="Dimbo Regular"/>
              </a:rPr>
              <a:t>Tem tarefas sistematicamente repetitivas. </a:t>
            </a:r>
          </a:p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  <a:latin typeface="Dimbo Regular"/>
                <a:cs typeface="Dimbo Regular"/>
              </a:rPr>
              <a:t>Tem os estudantes distribuídos em linhas dentro da sala de aula. </a:t>
            </a:r>
            <a:endParaRPr lang="pt-BR" sz="2200" dirty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23392" y="764704"/>
            <a:ext cx="11017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Modelo de Ensino Tradicional e Era Digital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168008" y="1844824"/>
            <a:ext cx="5400600" cy="3960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Dimbo Regular"/>
                <a:cs typeface="Dimbo Regular"/>
              </a:rPr>
              <a:t>Tem um crescimento linear – série após série. </a:t>
            </a:r>
          </a:p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Dimbo Regular"/>
                <a:cs typeface="Dimbo Regular"/>
              </a:rPr>
              <a:t>Tem disciplinas desconectadas – física não tem nada a ver com artes, que não tem nenhuma relação com educação física. </a:t>
            </a:r>
          </a:p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Dimbo Regular"/>
                <a:cs typeface="Dimbo Regular"/>
              </a:rPr>
              <a:t>Tem um mesmo grupo de pessoas que diariamente convive num mesmo espaço, sob supervisão permanente de uma autoridade. </a:t>
            </a:r>
          </a:p>
          <a:p>
            <a:pPr marL="342900" indent="-342900" algn="l">
              <a:spcAft>
                <a:spcPts val="12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Dimbo Regular"/>
                <a:cs typeface="Dimbo Regular"/>
              </a:rPr>
              <a:t>Tem um adestramento através do comando/controle.</a:t>
            </a:r>
            <a:endParaRPr lang="pt-BR" sz="2200" dirty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558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0647" y="2276872"/>
            <a:ext cx="8602714" cy="3024336"/>
          </a:xfrm>
        </p:spPr>
        <p:txBody>
          <a:bodyPr>
            <a:noAutofit/>
          </a:bodyPr>
          <a:lstStyle/>
          <a:p>
            <a:pPr algn="l"/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Tudo isso por quê? </a:t>
            </a:r>
          </a:p>
          <a:p>
            <a:pPr algn="l"/>
            <a:endParaRPr lang="pt-BR" sz="18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/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Porque depois de terminarem essas etapas, os estudantes irão para locais de trabalho, assumirem profissões que repetirão o mesmo modelo já enraizado em cada um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: basta </a:t>
            </a: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repeti-lo! </a:t>
            </a:r>
            <a:r>
              <a:rPr lang="pt-BR" sz="2800" spc="200" dirty="0">
                <a:solidFill>
                  <a:srgbClr val="009999"/>
                </a:solidFill>
                <a:latin typeface="Dimbo Regular"/>
                <a:cs typeface="Dimbo Regular"/>
              </a:rPr>
              <a:t>O problema é que esse script não funciona mais.</a:t>
            </a:r>
          </a:p>
          <a:p>
            <a:pPr algn="l"/>
            <a:endParaRPr lang="pt-BR" sz="28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/>
            <a:endParaRPr lang="pt-BR" sz="2800" spc="200" dirty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3392" y="764704"/>
            <a:ext cx="11017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Modelo de Ensino Tradicional e Era Digital</a:t>
            </a:r>
          </a:p>
        </p:txBody>
      </p:sp>
    </p:spTree>
    <p:extLst>
      <p:ext uri="{BB962C8B-B14F-4D97-AF65-F5344CB8AC3E}">
        <p14:creationId xmlns:p14="http://schemas.microsoft.com/office/powerpoint/2010/main" val="40272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052736"/>
            <a:ext cx="4916873" cy="504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9416" y="2492896"/>
            <a:ext cx="5328592" cy="2350384"/>
          </a:xfrm>
        </p:spPr>
        <p:txBody>
          <a:bodyPr>
            <a:noAutofit/>
          </a:bodyPr>
          <a:lstStyle/>
          <a:p>
            <a:pPr algn="l"/>
            <a:r>
              <a:rPr lang="pt-BR" sz="6600" b="1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Qual o grande </a:t>
            </a:r>
            <a:r>
              <a:rPr lang="pt-BR" sz="8000" b="1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desafio</a:t>
            </a:r>
            <a:endParaRPr lang="pt-BR" sz="6600" b="1" spc="200" dirty="0">
              <a:solidFill>
                <a:srgbClr val="212184"/>
              </a:solidFill>
              <a:latin typeface="Dimbo" panose="020B0603010101010101" pitchFamily="34" charset="0"/>
              <a:cs typeface="Dimbo Regular"/>
            </a:endParaRPr>
          </a:p>
        </p:txBody>
      </p:sp>
      <p:sp>
        <p:nvSpPr>
          <p:cNvPr id="5" name="Rectangle 4"/>
          <p:cNvSpPr/>
          <p:nvPr/>
        </p:nvSpPr>
        <p:spPr>
          <a:xfrm rot="823044">
            <a:off x="3630248" y="3151836"/>
            <a:ext cx="98773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0" dirty="0">
                <a:solidFill>
                  <a:srgbClr val="009999"/>
                </a:solidFill>
                <a:latin typeface="Dimbo Regular"/>
                <a:cs typeface="Dimbo Regular"/>
              </a:rPr>
              <a:t>?</a:t>
            </a:r>
            <a:endParaRPr lang="en-US" sz="1500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9456" y="1008112"/>
            <a:ext cx="9793088" cy="764704"/>
          </a:xfrm>
        </p:spPr>
        <p:txBody>
          <a:bodyPr>
            <a:noAutofit/>
          </a:bodyPr>
          <a:lstStyle/>
          <a:p>
            <a:r>
              <a:rPr lang="pt-BR" sz="3600" spc="200" dirty="0">
                <a:solidFill>
                  <a:srgbClr val="85A596"/>
                </a:solidFill>
                <a:latin typeface="Dimbo" panose="020B0603010101010101" pitchFamily="34" charset="0"/>
                <a:ea typeface="+mn-ea"/>
                <a:cs typeface="Dimbo Regular"/>
              </a:rPr>
              <a:t>Educação – Antes e depois da Revolução Digital</a:t>
            </a:r>
            <a:endParaRPr lang="pt-BR" sz="3600" spc="200" dirty="0">
              <a:solidFill>
                <a:srgbClr val="85A596"/>
              </a:solidFill>
              <a:latin typeface="Dimbo" panose="020B0603010101010101" pitchFamily="34" charset="0"/>
              <a:ea typeface="+mn-ea"/>
              <a:cs typeface="Dimbo Regular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35561" y="4365104"/>
            <a:ext cx="3624337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spc="200" dirty="0">
                <a:latin typeface="Dimbo Regular"/>
                <a:cs typeface="Dimbo Regular"/>
              </a:rPr>
              <a:t>Conteúdo/Informação</a:t>
            </a:r>
            <a:endParaRPr lang="pt-BR" sz="2300" b="1" spc="200" dirty="0">
              <a:latin typeface="Dimbo Regular"/>
              <a:cs typeface="Dimbo Regular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35561" y="3212976"/>
            <a:ext cx="3624337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spc="200" dirty="0">
                <a:latin typeface="Dimbo Regular"/>
                <a:cs typeface="Dimbo Regular"/>
              </a:rPr>
              <a:t>Professor</a:t>
            </a:r>
            <a:endParaRPr lang="pt-BR" sz="2300" b="1" spc="200" dirty="0">
              <a:latin typeface="Dimbo Regular"/>
              <a:cs typeface="Dimbo Regular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59498" y="2060848"/>
            <a:ext cx="3624337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spc="200" dirty="0">
                <a:latin typeface="Dimbo Regular"/>
                <a:cs typeface="Dimbo Regular"/>
              </a:rPr>
              <a:t>Aluno</a:t>
            </a:r>
            <a:endParaRPr lang="pt-BR" sz="2300" b="1" spc="200" dirty="0">
              <a:latin typeface="Dimbo Regular"/>
              <a:cs typeface="Dimbo Regular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35561" y="5096294"/>
            <a:ext cx="362433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spc="200" dirty="0">
                <a:solidFill>
                  <a:schemeClr val="tx1"/>
                </a:solidFill>
                <a:latin typeface="Dimbo Regular"/>
                <a:cs typeface="Dimbo Regular"/>
              </a:rPr>
              <a:t>Antes da Revolução Digital</a:t>
            </a:r>
            <a:endParaRPr lang="pt-BR" sz="2300" spc="200" dirty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432104" y="3212976"/>
            <a:ext cx="3624337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spc="200" dirty="0">
                <a:latin typeface="Dimbo Regular"/>
                <a:cs typeface="Dimbo Regular"/>
              </a:rPr>
              <a:t>Professor </a:t>
            </a:r>
            <a:r>
              <a:rPr lang="pt-BR" sz="2300" b="1" spc="200" dirty="0">
                <a:latin typeface="Dimbo Regular"/>
                <a:cs typeface="Dimbo Regular"/>
                <a:sym typeface="Wingdings" panose="05000000000000000000" pitchFamily="2" charset="2"/>
              </a:rPr>
              <a:t> Aluno</a:t>
            </a:r>
            <a:endParaRPr lang="pt-BR" sz="2300" b="1" spc="200" dirty="0">
              <a:latin typeface="Dimbo Regular"/>
              <a:cs typeface="Dimbo Regular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486030" y="5013176"/>
            <a:ext cx="3624337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spc="200" dirty="0">
                <a:solidFill>
                  <a:schemeClr val="tx1"/>
                </a:solidFill>
                <a:latin typeface="Dimbo Regular"/>
                <a:cs typeface="Dimbo Regular"/>
              </a:rPr>
              <a:t>Depois da Revolução Digital</a:t>
            </a:r>
            <a:endParaRPr lang="pt-BR" sz="2300" spc="200" dirty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  <p:sp>
        <p:nvSpPr>
          <p:cNvPr id="19" name="Seta para baixo 18"/>
          <p:cNvSpPr/>
          <p:nvPr/>
        </p:nvSpPr>
        <p:spPr>
          <a:xfrm rot="10800000">
            <a:off x="3815684" y="2708919"/>
            <a:ext cx="288031" cy="576063"/>
          </a:xfrm>
          <a:prstGeom prst="downArrow">
            <a:avLst/>
          </a:prstGeom>
          <a:solidFill>
            <a:srgbClr val="31859C"/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 rot="10800000">
            <a:off x="3815683" y="3861048"/>
            <a:ext cx="288031" cy="504056"/>
          </a:xfrm>
          <a:prstGeom prst="downArrow">
            <a:avLst/>
          </a:prstGeom>
          <a:solidFill>
            <a:srgbClr val="31859C"/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10800000">
            <a:off x="7416083" y="3861048"/>
            <a:ext cx="288031" cy="504056"/>
          </a:xfrm>
          <a:prstGeom prst="downArrow">
            <a:avLst/>
          </a:prstGeom>
          <a:solidFill>
            <a:srgbClr val="31859C"/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baixo 21"/>
          <p:cNvSpPr/>
          <p:nvPr/>
        </p:nvSpPr>
        <p:spPr>
          <a:xfrm rot="10800000">
            <a:off x="8064155" y="3861048"/>
            <a:ext cx="288031" cy="504056"/>
          </a:xfrm>
          <a:prstGeom prst="downArrow">
            <a:avLst/>
          </a:prstGeom>
          <a:solidFill>
            <a:srgbClr val="31859C"/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baixo 22"/>
          <p:cNvSpPr/>
          <p:nvPr/>
        </p:nvSpPr>
        <p:spPr>
          <a:xfrm rot="10800000">
            <a:off x="8712227" y="3861048"/>
            <a:ext cx="288031" cy="504056"/>
          </a:xfrm>
          <a:prstGeom prst="downArrow">
            <a:avLst/>
          </a:prstGeom>
          <a:solidFill>
            <a:srgbClr val="31859C"/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407970" y="4365104"/>
            <a:ext cx="3624337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spc="200" dirty="0">
                <a:latin typeface="Dimbo Regular"/>
                <a:cs typeface="Dimbo Regular"/>
              </a:rPr>
              <a:t>Conteúdo/Informação</a:t>
            </a:r>
            <a:endParaRPr lang="pt-BR" sz="2300" b="1" spc="200" dirty="0">
              <a:latin typeface="Dimbo Regular"/>
              <a:cs typeface="Dimbo Regular"/>
            </a:endParaRPr>
          </a:p>
        </p:txBody>
      </p:sp>
      <p:sp>
        <p:nvSpPr>
          <p:cNvPr id="25" name="Seta para baixo 24"/>
          <p:cNvSpPr/>
          <p:nvPr/>
        </p:nvSpPr>
        <p:spPr>
          <a:xfrm rot="10800000">
            <a:off x="6696003" y="3861049"/>
            <a:ext cx="288031" cy="504056"/>
          </a:xfrm>
          <a:prstGeom prst="downArrow">
            <a:avLst/>
          </a:prstGeom>
          <a:solidFill>
            <a:srgbClr val="31859C"/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baixo 25"/>
          <p:cNvSpPr/>
          <p:nvPr/>
        </p:nvSpPr>
        <p:spPr>
          <a:xfrm rot="10800000">
            <a:off x="9432307" y="3861048"/>
            <a:ext cx="288031" cy="504056"/>
          </a:xfrm>
          <a:prstGeom prst="downArrow">
            <a:avLst/>
          </a:prstGeom>
          <a:solidFill>
            <a:srgbClr val="31859C"/>
          </a:solidFill>
          <a:ln cap="flat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0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82675" y="1700808"/>
            <a:ext cx="8098658" cy="4392488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Mudança de perspectivas</a:t>
            </a:r>
            <a:r>
              <a:rPr lang="pt-BR" sz="36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:</a:t>
            </a:r>
            <a:endParaRPr lang="pt-BR" sz="18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Linear -&gt; </a:t>
            </a:r>
            <a:r>
              <a:rPr lang="pt-BR" sz="2800" spc="200" dirty="0">
                <a:solidFill>
                  <a:srgbClr val="009999"/>
                </a:solidFill>
                <a:latin typeface="Dimbo Regular"/>
                <a:cs typeface="Dimbo Regular"/>
              </a:rPr>
              <a:t>Imprevisível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Massificada -&gt; </a:t>
            </a:r>
            <a:r>
              <a:rPr lang="pt-BR" sz="2800" spc="200" dirty="0">
                <a:solidFill>
                  <a:srgbClr val="009999"/>
                </a:solidFill>
                <a:latin typeface="Dimbo Regular"/>
                <a:cs typeface="Dimbo Regular"/>
              </a:rPr>
              <a:t>Personalizada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Segmentada -&gt; </a:t>
            </a:r>
            <a:r>
              <a:rPr lang="pt-BR" sz="2800" spc="200" dirty="0">
                <a:solidFill>
                  <a:srgbClr val="009999"/>
                </a:solidFill>
                <a:latin typeface="Dimbo Regular"/>
                <a:cs typeface="Dimbo Regular"/>
              </a:rPr>
              <a:t>Conectada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Conteúdo -&gt; </a:t>
            </a:r>
            <a:r>
              <a:rPr lang="pt-BR" sz="2800" spc="200" dirty="0">
                <a:solidFill>
                  <a:srgbClr val="009999"/>
                </a:solidFill>
                <a:latin typeface="Dimbo Regular"/>
                <a:cs typeface="Dimbo Regular"/>
              </a:rPr>
              <a:t>Competências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Deixar acontecer -&gt; </a:t>
            </a:r>
            <a:r>
              <a:rPr lang="pt-BR" sz="2800" spc="200" dirty="0">
                <a:solidFill>
                  <a:srgbClr val="009999"/>
                </a:solidFill>
                <a:latin typeface="Dimbo Regular"/>
                <a:cs typeface="Dimbo Regular"/>
              </a:rPr>
              <a:t>Engajar</a:t>
            </a:r>
          </a:p>
          <a:p>
            <a:pPr marL="342900" indent="-3429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Ensinar para -&gt; </a:t>
            </a:r>
            <a:r>
              <a:rPr lang="pt-BR" sz="2800" spc="200" dirty="0">
                <a:solidFill>
                  <a:srgbClr val="009999"/>
                </a:solidFill>
                <a:latin typeface="Dimbo Regular"/>
                <a:cs typeface="Dimbo Regular"/>
              </a:rPr>
              <a:t>Aprender com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3392" y="764704"/>
            <a:ext cx="11017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Modelo de Ensino Tradicional e Era Digital</a:t>
            </a:r>
          </a:p>
        </p:txBody>
      </p:sp>
    </p:spTree>
    <p:extLst>
      <p:ext uri="{BB962C8B-B14F-4D97-AF65-F5344CB8AC3E}">
        <p14:creationId xmlns:p14="http://schemas.microsoft.com/office/powerpoint/2010/main" val="33707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1124744"/>
            <a:ext cx="9577064" cy="4968552"/>
          </a:xfrm>
        </p:spPr>
        <p:txBody>
          <a:bodyPr>
            <a:normAutofit/>
          </a:bodyPr>
          <a:lstStyle/>
          <a:p>
            <a:pPr algn="l">
              <a:spcAft>
                <a:spcPts val="2400"/>
              </a:spcAft>
            </a:pPr>
            <a:r>
              <a:rPr lang="pt-BR" spc="200" dirty="0">
                <a:solidFill>
                  <a:srgbClr val="009999"/>
                </a:solidFill>
                <a:latin typeface="Dimbo Regular"/>
                <a:cs typeface="Dimbo Regular"/>
              </a:rPr>
              <a:t>As plataformas digitais 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são cada vez mais sensíveis às informações de localização, dispositivo e personalização.</a:t>
            </a:r>
          </a:p>
          <a:p>
            <a:pPr algn="l">
              <a:spcAft>
                <a:spcPts val="2400"/>
              </a:spcAft>
            </a:pP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Ocorre 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então uma precisão crescente na identificação do </a:t>
            </a:r>
            <a:r>
              <a:rPr lang="pt-BR" spc="200" dirty="0">
                <a:solidFill>
                  <a:srgbClr val="009999"/>
                </a:solidFill>
                <a:latin typeface="Dimbo Regular"/>
                <a:cs typeface="Dimbo Regular"/>
              </a:rPr>
              <a:t>indivíduo/objeto/informação</a:t>
            </a:r>
            <a:r>
              <a:rPr lang="pt-BR" spc="200" dirty="0">
                <a:solidFill>
                  <a:srgbClr val="950A72"/>
                </a:solidFill>
                <a:latin typeface="Dimbo Regular"/>
                <a:cs typeface="Dimbo Regular"/>
              </a:rPr>
              <a:t> 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na grande rede.</a:t>
            </a:r>
          </a:p>
          <a:p>
            <a:pPr algn="l">
              <a:spcAft>
                <a:spcPts val="2400"/>
              </a:spcAft>
            </a:pP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Logo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, os </a:t>
            </a:r>
            <a:r>
              <a:rPr lang="pt-BR" spc="200" dirty="0">
                <a:solidFill>
                  <a:srgbClr val="009999"/>
                </a:solidFill>
                <a:latin typeface="Dimbo Regular"/>
                <a:cs typeface="Dimbo Regular"/>
              </a:rPr>
              <a:t>algoritmos computacionais 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são cada vez mais importantes na tomada de decisões e no acesso à informação, seja por alunos ou professores.</a:t>
            </a:r>
          </a:p>
          <a:p>
            <a:pPr algn="l">
              <a:spcAft>
                <a:spcPts val="2400"/>
              </a:spcAft>
            </a:pPr>
            <a:endParaRPr lang="pt-BR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2400"/>
              </a:spcAft>
            </a:pPr>
            <a:endParaRPr lang="pt-BR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2400"/>
              </a:spcAft>
            </a:pPr>
            <a:endParaRPr lang="pt-BR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2400"/>
              </a:spcAft>
            </a:pPr>
            <a:endParaRPr lang="pt-BR" spc="200" dirty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89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416" y="1268760"/>
            <a:ext cx="10657184" cy="4752528"/>
          </a:xfrm>
        </p:spPr>
        <p:txBody>
          <a:bodyPr>
            <a:noAutofit/>
          </a:bodyPr>
          <a:lstStyle/>
          <a:p>
            <a:pPr algn="l">
              <a:spcAft>
                <a:spcPts val="2400"/>
              </a:spcAft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O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processo educacional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deve-se desenvolver mais em como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conectar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e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associar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as informações, do que como obtê-las, pois esse último é facilmente </a:t>
            </a:r>
            <a:r>
              <a:rPr lang="pt-BR" sz="2800" spc="200" dirty="0" err="1" smtClean="0">
                <a:solidFill>
                  <a:schemeClr val="tx1"/>
                </a:solidFill>
                <a:latin typeface="Dimbo Regular"/>
                <a:cs typeface="Dimbo Regular"/>
              </a:rPr>
              <a:t>comoditizado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por algoritmos de busca e de análise de dados. </a:t>
            </a:r>
          </a:p>
          <a:p>
            <a:pPr algn="l">
              <a:spcAft>
                <a:spcPts val="2400"/>
              </a:spcAft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Assim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, as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habilidades </a:t>
            </a:r>
            <a:r>
              <a:rPr lang="pt-BR" sz="2800" spc="200" dirty="0" err="1" smtClean="0">
                <a:solidFill>
                  <a:srgbClr val="009999"/>
                </a:solidFill>
                <a:latin typeface="Dimbo Regular"/>
                <a:cs typeface="Dimbo Regular"/>
              </a:rPr>
              <a:t>socioemocionais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, tornam-se essenciais na educação.</a:t>
            </a:r>
          </a:p>
          <a:p>
            <a:pPr algn="l">
              <a:spcAft>
                <a:spcPts val="2400"/>
              </a:spcAft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educação por meio de memorização de conteúdos deve dar lugar à educação por meio da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criatividade para conectá-los na solução de problemas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 Ou seja,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contextualizar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,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trazer significados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e</a:t>
            </a:r>
            <a:r>
              <a:rPr lang="pt-BR" sz="2800" spc="200" dirty="0" smtClean="0">
                <a:solidFill>
                  <a:srgbClr val="950A72"/>
                </a:solidFill>
                <a:latin typeface="Dimbo Regular"/>
                <a:cs typeface="Dimbo Regular"/>
              </a:rPr>
              <a:t> 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fazer sentido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</a:p>
          <a:p>
            <a:pPr algn="l"/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8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3433" y="980728"/>
            <a:ext cx="10225136" cy="4923928"/>
          </a:xfrm>
        </p:spPr>
        <p:txBody>
          <a:bodyPr>
            <a:normAutofit fontScale="92500" lnSpcReduction="10000"/>
          </a:bodyPr>
          <a:lstStyle/>
          <a:p>
            <a:pPr marL="571500" indent="-571500" algn="l"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b="1" spc="200" dirty="0">
                <a:solidFill>
                  <a:srgbClr val="009999"/>
                </a:solidFill>
                <a:latin typeface="Dimbo Regular"/>
                <a:cs typeface="Dimbo Regular"/>
              </a:rPr>
              <a:t>Educação permanente (</a:t>
            </a:r>
            <a:r>
              <a:rPr lang="pt-BR" b="1" i="1" spc="200" dirty="0" err="1">
                <a:solidFill>
                  <a:srgbClr val="009999"/>
                </a:solidFill>
                <a:latin typeface="Dimbo Regular"/>
                <a:cs typeface="Dimbo Regular"/>
              </a:rPr>
              <a:t>lifelong</a:t>
            </a:r>
            <a:r>
              <a:rPr lang="pt-BR" b="1" i="1" spc="200" dirty="0">
                <a:solidFill>
                  <a:srgbClr val="009999"/>
                </a:solidFill>
                <a:latin typeface="Dimbo Regular"/>
                <a:cs typeface="Dimbo Regular"/>
              </a:rPr>
              <a:t> </a:t>
            </a:r>
            <a:r>
              <a:rPr lang="pt-BR" b="1" i="1" spc="200" dirty="0" err="1">
                <a:solidFill>
                  <a:srgbClr val="009999"/>
                </a:solidFill>
                <a:latin typeface="Dimbo Regular"/>
                <a:cs typeface="Dimbo Regular"/>
              </a:rPr>
              <a:t>learning</a:t>
            </a:r>
            <a:r>
              <a:rPr lang="pt-BR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)</a:t>
            </a:r>
            <a:r>
              <a:rPr lang="pt-BR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:</a:t>
            </a:r>
            <a:br>
              <a:rPr lang="pt-BR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</a:b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Aprender 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sempre, a vida toda. </a:t>
            </a:r>
            <a:endParaRPr lang="pt-BR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571500" indent="-571500" algn="l"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b="1" spc="200" dirty="0">
                <a:solidFill>
                  <a:srgbClr val="009999"/>
                </a:solidFill>
                <a:latin typeface="Dimbo Regular"/>
                <a:cs typeface="Dimbo Regular"/>
              </a:rPr>
              <a:t>Educação fragmentada</a:t>
            </a:r>
            <a:r>
              <a:rPr lang="pt-BR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:</a:t>
            </a:r>
            <a:r>
              <a:rPr lang="pt-BR" b="1" spc="200" dirty="0" smtClean="0">
                <a:solidFill>
                  <a:srgbClr val="800000"/>
                </a:solidFill>
                <a:latin typeface="Dimbo Regular"/>
                <a:cs typeface="Dimbo Regular"/>
              </a:rPr>
              <a:t/>
            </a:r>
            <a:br>
              <a:rPr lang="pt-BR" b="1" spc="200" dirty="0" smtClean="0">
                <a:solidFill>
                  <a:srgbClr val="800000"/>
                </a:solidFill>
                <a:latin typeface="Dimbo Regular"/>
                <a:cs typeface="Dimbo Regular"/>
              </a:rPr>
            </a:br>
            <a:r>
              <a:rPr lang="pt-BR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capacidade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de </a:t>
            </a:r>
            <a:r>
              <a:rPr lang="pt-BR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reflexão analítica e sintética 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para lidar com o bombardeio informacional fragmentado.</a:t>
            </a:r>
          </a:p>
          <a:p>
            <a:pPr marL="571500" indent="-571500" algn="l">
              <a:spcAft>
                <a:spcPts val="18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b="1" spc="200" dirty="0">
                <a:solidFill>
                  <a:srgbClr val="009999"/>
                </a:solidFill>
                <a:latin typeface="Dimbo Regular"/>
                <a:cs typeface="Dimbo Regular"/>
              </a:rPr>
              <a:t>Educação personalizada</a:t>
            </a:r>
            <a:r>
              <a:rPr lang="pt-BR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:</a:t>
            </a:r>
            <a:r>
              <a:rPr lang="pt-BR" b="1" spc="200" dirty="0" smtClean="0">
                <a:solidFill>
                  <a:srgbClr val="800000"/>
                </a:solidFill>
                <a:latin typeface="Dimbo Regular"/>
                <a:cs typeface="Dimbo Regular"/>
              </a:rPr>
              <a:t/>
            </a:r>
            <a:br>
              <a:rPr lang="pt-BR" b="1" spc="200" dirty="0" smtClean="0">
                <a:solidFill>
                  <a:srgbClr val="800000"/>
                </a:solidFill>
                <a:latin typeface="Dimbo Regular"/>
                <a:cs typeface="Dimbo Regular"/>
              </a:rPr>
            </a:b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cada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pessoa pode aprender nos </a:t>
            </a:r>
            <a:r>
              <a:rPr lang="pt-BR" spc="200" dirty="0">
                <a:solidFill>
                  <a:srgbClr val="009999"/>
                </a:solidFill>
                <a:latin typeface="Dimbo Regular"/>
                <a:cs typeface="Dimbo Regular"/>
              </a:rPr>
              <a:t>formatos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 que forem mais </a:t>
            </a:r>
            <a:r>
              <a:rPr lang="pt-BR" spc="200" dirty="0">
                <a:solidFill>
                  <a:srgbClr val="009999"/>
                </a:solidFill>
                <a:latin typeface="Dimbo Regular"/>
                <a:cs typeface="Dimbo Regular"/>
              </a:rPr>
              <a:t>interessantes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, no seu </a:t>
            </a:r>
            <a:r>
              <a:rPr lang="pt-BR" spc="200" dirty="0">
                <a:solidFill>
                  <a:srgbClr val="009999"/>
                </a:solidFill>
                <a:latin typeface="Dimbo Regular"/>
                <a:cs typeface="Dimbo Regular"/>
              </a:rPr>
              <a:t>ritmo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, </a:t>
            </a:r>
            <a:r>
              <a:rPr lang="pt-BR" spc="200" dirty="0">
                <a:solidFill>
                  <a:srgbClr val="009999"/>
                </a:solidFill>
                <a:latin typeface="Dimbo Regular"/>
                <a:cs typeface="Dimbo Regular"/>
              </a:rPr>
              <a:t>escolhendo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 os assuntos 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relevantes 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e consultando de forma </a:t>
            </a:r>
            <a:r>
              <a:rPr lang="pt-BR" spc="200" dirty="0">
                <a:solidFill>
                  <a:srgbClr val="009999"/>
                </a:solidFill>
                <a:latin typeface="Dimbo Regular"/>
                <a:cs typeface="Dimbo Regular"/>
              </a:rPr>
              <a:t>individualizada</a:t>
            </a:r>
            <a:r>
              <a:rPr lang="pt-BR" spc="200" dirty="0">
                <a:solidFill>
                  <a:schemeClr val="tx1"/>
                </a:solidFill>
                <a:latin typeface="Dimbo Regular"/>
                <a:cs typeface="Dimbo Regular"/>
              </a:rPr>
              <a:t> professores e tutores;</a:t>
            </a: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1800"/>
              </a:spcAft>
            </a:pPr>
            <a:endParaRPr lang="pt-BR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1800"/>
              </a:spcAft>
            </a:pPr>
            <a:endParaRPr lang="pt-BR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415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408" y="1052527"/>
            <a:ext cx="10729192" cy="4824745"/>
          </a:xfrm>
        </p:spPr>
        <p:txBody>
          <a:bodyPr>
            <a:noAutofit/>
          </a:bodyPr>
          <a:lstStyle/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spc="200" dirty="0">
                <a:solidFill>
                  <a:srgbClr val="009999"/>
                </a:solidFill>
                <a:latin typeface="Dimbo Regular"/>
                <a:cs typeface="Dimbo Regular"/>
              </a:rPr>
              <a:t>Aprendizagem ativa</a:t>
            </a:r>
            <a:r>
              <a:rPr lang="pt-BR" sz="2800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repensar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as estratégias e metodologias educacionais para trazer o  aluno para o centro do processo; </a:t>
            </a: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spc="200" dirty="0">
                <a:solidFill>
                  <a:srgbClr val="009999"/>
                </a:solidFill>
                <a:latin typeface="Dimbo Regular"/>
                <a:cs typeface="Dimbo Regular"/>
              </a:rPr>
              <a:t>Currículos por competências</a:t>
            </a:r>
            <a:r>
              <a:rPr lang="pt-BR" sz="2800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passar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da esfera da aquisição de conteúdos para a esfera da aquisição de habilidades;</a:t>
            </a:r>
            <a:endParaRPr lang="pt-BR" sz="28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spc="200" dirty="0">
                <a:solidFill>
                  <a:srgbClr val="009999"/>
                </a:solidFill>
                <a:latin typeface="Dimbo Regular"/>
                <a:cs typeface="Dimbo Regular"/>
              </a:rPr>
              <a:t>Empregabilidade</a:t>
            </a:r>
            <a:r>
              <a:rPr lang="pt-BR" sz="2800" b="1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não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somente vagas em estágios e empregos, mas sintonia dinâmica com o mercado de trabalho e atualização profissional;</a:t>
            </a: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800" b="1" spc="200" dirty="0">
                <a:solidFill>
                  <a:srgbClr val="009999"/>
                </a:solidFill>
                <a:latin typeface="Dimbo Regular"/>
                <a:cs typeface="Dimbo Regular"/>
              </a:rPr>
              <a:t>Certificações: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múltiplas competências obtidas em diversas IES, formando um portfólio personalizado;</a:t>
            </a:r>
            <a:endParaRPr lang="pt-BR" sz="28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1800"/>
              </a:spcAft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8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441325" indent="-441325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sz="28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1800"/>
              </a:spcAft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1800"/>
              </a:spcAft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1800"/>
              </a:spcAft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Aft>
                <a:spcPts val="1800"/>
              </a:spcAft>
            </a:pP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803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3512" y="980728"/>
            <a:ext cx="8964488" cy="5760640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t-BR" sz="44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Professor curador e mentor:</a:t>
            </a:r>
          </a:p>
          <a:p>
            <a:pPr algn="l"/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Articular 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e validar os </a:t>
            </a:r>
            <a:r>
              <a:rPr lang="pt-BR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conteúdos:</a:t>
            </a:r>
            <a:endParaRPr lang="pt-BR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803275" indent="-77788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Escolher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a informação correta em cada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situação, validar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, organizar, extrair significado, refletir e solucionar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problemas;</a:t>
            </a:r>
          </a:p>
          <a:p>
            <a:pPr marL="803275" indent="-77788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Combinada </a:t>
            </a: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com a educação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personalizada, </a:t>
            </a:r>
            <a:r>
              <a:rPr lang="pt-BR" sz="2800" spc="200" dirty="0">
                <a:solidFill>
                  <a:schemeClr val="tx1"/>
                </a:solidFill>
                <a:latin typeface="Dimbo Regular"/>
                <a:cs typeface="Dimbo Regular"/>
              </a:rPr>
              <a:t>o professor orienta e inspira os alunos e não mais como provedor de </a:t>
            </a:r>
            <a:r>
              <a:rPr lang="pt-BR" sz="28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conteúdo.</a:t>
            </a:r>
            <a:endParaRPr lang="pt-BR" sz="2800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marL="725487" algn="l"/>
            <a:endParaRPr lang="pt-BR" dirty="0" smtClean="0">
              <a:solidFill>
                <a:srgbClr val="000000"/>
              </a:solidFill>
              <a:latin typeface="Dimbo Regular"/>
              <a:cs typeface="Dimbo Regular"/>
            </a:endParaRPr>
          </a:p>
          <a:p>
            <a:pPr algn="l"/>
            <a:endParaRPr lang="pt-BR" dirty="0" smtClean="0">
              <a:solidFill>
                <a:srgbClr val="000000"/>
              </a:solidFill>
              <a:latin typeface="Dimbo Regular"/>
              <a:cs typeface="Dimbo Regular"/>
            </a:endParaRPr>
          </a:p>
          <a:p>
            <a:pPr algn="l"/>
            <a:endParaRPr lang="pt-BR" dirty="0" smtClean="0">
              <a:solidFill>
                <a:srgbClr val="000000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46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1864" y="764704"/>
            <a:ext cx="8740200" cy="764704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Ensino </a:t>
            </a:r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Híbrido/Digital</a:t>
            </a:r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: </a:t>
            </a:r>
            <a:endParaRPr lang="pt-BR" spc="200" dirty="0">
              <a:solidFill>
                <a:srgbClr val="212184"/>
              </a:solidFill>
              <a:latin typeface="Dimbo" panose="020B0603010101010101" pitchFamily="34" charset="0"/>
              <a:ea typeface="+mn-ea"/>
              <a:cs typeface="Dimbo Regular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7408" y="1916832"/>
            <a:ext cx="10009112" cy="4464496"/>
          </a:xfrm>
        </p:spPr>
        <p:txBody>
          <a:bodyPr>
            <a:noAutofit/>
          </a:bodyPr>
          <a:lstStyle/>
          <a:p>
            <a:pPr marL="630238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3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</a:t>
            </a:r>
            <a:r>
              <a:rPr lang="pt-BR" sz="3400" spc="200" dirty="0">
                <a:solidFill>
                  <a:schemeClr val="tx1"/>
                </a:solidFill>
                <a:latin typeface="Dimbo Regular"/>
                <a:cs typeface="Dimbo Regular"/>
              </a:rPr>
              <a:t>Qualquer programa educacional no qual o estudante </a:t>
            </a:r>
            <a:r>
              <a:rPr lang="pt-BR" sz="3400" spc="200" dirty="0">
                <a:solidFill>
                  <a:srgbClr val="009999"/>
                </a:solidFill>
                <a:latin typeface="Dimbo Regular"/>
                <a:cs typeface="Dimbo Regular"/>
              </a:rPr>
              <a:t>aprende</a:t>
            </a:r>
            <a:r>
              <a:rPr lang="pt-BR" sz="3400" spc="200" dirty="0">
                <a:solidFill>
                  <a:schemeClr val="tx1"/>
                </a:solidFill>
                <a:latin typeface="Dimbo Regular"/>
                <a:cs typeface="Dimbo Regular"/>
              </a:rPr>
              <a:t>, em parte, por meio do </a:t>
            </a:r>
            <a:r>
              <a:rPr lang="pt-BR" sz="3400" spc="200" dirty="0">
                <a:solidFill>
                  <a:srgbClr val="009999"/>
                </a:solidFill>
                <a:latin typeface="Dimbo Regular"/>
                <a:cs typeface="Dimbo Regular"/>
              </a:rPr>
              <a:t>ensino </a:t>
            </a:r>
            <a:r>
              <a:rPr lang="pt-BR" sz="3400" i="1" spc="200" dirty="0">
                <a:solidFill>
                  <a:srgbClr val="009999"/>
                </a:solidFill>
                <a:latin typeface="Dimbo Regular"/>
                <a:cs typeface="Dimbo Regular"/>
              </a:rPr>
              <a:t>on-line</a:t>
            </a:r>
            <a:r>
              <a:rPr lang="pt-BR" sz="3400" spc="200" dirty="0">
                <a:solidFill>
                  <a:schemeClr val="tx1"/>
                </a:solidFill>
                <a:latin typeface="Dimbo Regular"/>
                <a:cs typeface="Dimbo Regular"/>
              </a:rPr>
              <a:t>, em parte, num </a:t>
            </a:r>
            <a:r>
              <a:rPr lang="pt-BR" sz="3400" spc="200" dirty="0">
                <a:solidFill>
                  <a:srgbClr val="009999"/>
                </a:solidFill>
                <a:latin typeface="Dimbo Regular"/>
                <a:cs typeface="Dimbo Regular"/>
              </a:rPr>
              <a:t>local físico </a:t>
            </a:r>
            <a:r>
              <a:rPr lang="pt-BR" sz="3400" spc="200" dirty="0">
                <a:solidFill>
                  <a:schemeClr val="tx1"/>
                </a:solidFill>
                <a:latin typeface="Dimbo Regular"/>
                <a:cs typeface="Dimbo Regular"/>
              </a:rPr>
              <a:t>supervisionado longe de casa;</a:t>
            </a:r>
          </a:p>
          <a:p>
            <a:pPr marL="630238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3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 </a:t>
            </a:r>
            <a:r>
              <a:rPr lang="pt-BR" sz="3400" spc="200" dirty="0">
                <a:solidFill>
                  <a:schemeClr val="tx1"/>
                </a:solidFill>
                <a:latin typeface="Dimbo Regular"/>
                <a:cs typeface="Dimbo Regular"/>
              </a:rPr>
              <a:t>As </a:t>
            </a:r>
            <a:r>
              <a:rPr lang="pt-BR" sz="3400" spc="200" dirty="0">
                <a:solidFill>
                  <a:srgbClr val="009999"/>
                </a:solidFill>
                <a:latin typeface="Dimbo Regular"/>
                <a:cs typeface="Dimbo Regular"/>
              </a:rPr>
              <a:t>modalidades</a:t>
            </a:r>
            <a:r>
              <a:rPr lang="pt-BR" sz="3400" spc="200" dirty="0">
                <a:solidFill>
                  <a:schemeClr val="tx1"/>
                </a:solidFill>
                <a:latin typeface="Dimbo Regular"/>
                <a:cs typeface="Dimbo Regular"/>
              </a:rPr>
              <a:t>, ao longo do caminho de aprendizagem de cada estudante, estarão </a:t>
            </a:r>
            <a:r>
              <a:rPr lang="pt-BR" sz="3400" spc="200" dirty="0">
                <a:solidFill>
                  <a:srgbClr val="009999"/>
                </a:solidFill>
                <a:latin typeface="Dimbo Regular"/>
                <a:cs typeface="Dimbo Regular"/>
              </a:rPr>
              <a:t>conectadas</a:t>
            </a:r>
            <a:r>
              <a:rPr lang="pt-BR" sz="3400" spc="200" dirty="0">
                <a:solidFill>
                  <a:schemeClr val="tx1"/>
                </a:solidFill>
                <a:latin typeface="Dimbo Regular"/>
                <a:cs typeface="Dimbo Regular"/>
              </a:rPr>
              <a:t> para fornecer </a:t>
            </a:r>
            <a:r>
              <a:rPr lang="pt-BR" sz="3400" spc="200" dirty="0">
                <a:solidFill>
                  <a:srgbClr val="009999"/>
                </a:solidFill>
                <a:latin typeface="Dimbo Regular"/>
                <a:cs typeface="Dimbo Regular"/>
              </a:rPr>
              <a:t>uma experiência de aprendizagem integrada</a:t>
            </a:r>
            <a:r>
              <a:rPr lang="pt-BR" sz="34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  <a:endParaRPr lang="pt-BR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520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5480" y="908720"/>
            <a:ext cx="9244256" cy="720080"/>
          </a:xfrm>
        </p:spPr>
        <p:txBody>
          <a:bodyPr>
            <a:noAutofit/>
          </a:bodyPr>
          <a:lstStyle/>
          <a:p>
            <a:pPr algn="l">
              <a:spcBef>
                <a:spcPts val="1800"/>
              </a:spcBef>
              <a:spcAft>
                <a:spcPts val="3000"/>
              </a:spcAft>
            </a:pPr>
            <a:r>
              <a:rPr lang="pt-BR" spc="200" dirty="0" err="1" smtClean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EdTech</a:t>
            </a:r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 - </a:t>
            </a:r>
            <a:r>
              <a:rPr lang="pt-BR" spc="200" dirty="0" err="1" smtClean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Education</a:t>
            </a:r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 </a:t>
            </a:r>
            <a:r>
              <a:rPr lang="pt-BR" spc="200" dirty="0" err="1" smtClean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and</a:t>
            </a:r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 Technology</a:t>
            </a:r>
            <a:endParaRPr lang="pt-BR" sz="3200" spc="200" dirty="0">
              <a:latin typeface="Dimbo Regular"/>
              <a:ea typeface="+mn-ea"/>
              <a:cs typeface="Dimbo Regular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504" y="2564904"/>
            <a:ext cx="8784977" cy="4176464"/>
          </a:xfrm>
        </p:spPr>
        <p:txBody>
          <a:bodyPr>
            <a:noAutofit/>
          </a:bodyPr>
          <a:lstStyle/>
          <a:p>
            <a:pPr marL="457200" indent="-15875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 panose="020B0603010101010101" pitchFamily="34" charset="0"/>
              </a:rPr>
              <a:t> </a:t>
            </a:r>
            <a:r>
              <a:rPr lang="pt-BR" sz="2800" spc="200" dirty="0">
                <a:solidFill>
                  <a:schemeClr val="tx1"/>
                </a:solidFill>
                <a:latin typeface="Dimbo Regular" panose="020B0603010101010101" pitchFamily="34" charset="0"/>
              </a:rPr>
              <a:t>A </a:t>
            </a:r>
            <a:r>
              <a:rPr lang="pt-BR" sz="2800" spc="200" dirty="0">
                <a:solidFill>
                  <a:schemeClr val="tx1"/>
                </a:solidFill>
                <a:latin typeface="Dimbo Regular" panose="020B0603010101010101" pitchFamily="34" charset="0"/>
              </a:rPr>
              <a:t>tecnologia como facilitadora de processos de </a:t>
            </a:r>
            <a:r>
              <a:rPr lang="pt-BR" sz="2800" spc="200" dirty="0" smtClean="0">
                <a:solidFill>
                  <a:schemeClr val="tx1"/>
                </a:solidFill>
                <a:latin typeface="Dimbo Regular" panose="020B0603010101010101" pitchFamily="34" charset="0"/>
              </a:rPr>
              <a:t>aprendizagem e aprimoramento </a:t>
            </a:r>
            <a:r>
              <a:rPr lang="pt-BR" sz="2800" spc="200" dirty="0">
                <a:solidFill>
                  <a:schemeClr val="tx1"/>
                </a:solidFill>
                <a:latin typeface="Dimbo Regular" panose="020B0603010101010101" pitchFamily="34" charset="0"/>
              </a:rPr>
              <a:t>dos </a:t>
            </a:r>
            <a:r>
              <a:rPr lang="pt-BR" sz="2800" spc="200" dirty="0">
                <a:solidFill>
                  <a:schemeClr val="tx1"/>
                </a:solidFill>
                <a:latin typeface="Dimbo Regular" panose="020B0603010101010101" pitchFamily="34" charset="0"/>
              </a:rPr>
              <a:t>sistemas educacionais</a:t>
            </a:r>
            <a:r>
              <a:rPr lang="pt-BR" sz="2800" spc="200" dirty="0">
                <a:solidFill>
                  <a:schemeClr val="tx1"/>
                </a:solidFill>
                <a:latin typeface="Dimbo Regular" panose="020B0603010101010101" pitchFamily="34" charset="0"/>
              </a:rPr>
              <a:t>, </a:t>
            </a:r>
            <a:r>
              <a:rPr lang="pt-BR" sz="2800" spc="200" dirty="0">
                <a:solidFill>
                  <a:schemeClr val="tx1"/>
                </a:solidFill>
                <a:latin typeface="Dimbo Regular" panose="020B0603010101010101" pitchFamily="34" charset="0"/>
              </a:rPr>
              <a:t>aumentando a eficiência;</a:t>
            </a:r>
          </a:p>
          <a:p>
            <a:pPr marL="457200" indent="-15875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chemeClr val="tx1"/>
                </a:solidFill>
                <a:latin typeface="Dimbo Regular" panose="020B0603010101010101" pitchFamily="34" charset="0"/>
                <a:cs typeface="Dimbo Regular"/>
              </a:rPr>
              <a:t> </a:t>
            </a:r>
            <a:r>
              <a:rPr lang="pt-BR" sz="2800" spc="200" dirty="0">
                <a:solidFill>
                  <a:schemeClr val="tx1"/>
                </a:solidFill>
                <a:latin typeface="Dimbo Regular" panose="020B0603010101010101" pitchFamily="34" charset="0"/>
                <a:cs typeface="Dimbo Regular"/>
              </a:rPr>
              <a:t>Sistemas gerenciadores de conteúdo, gerenciadores educacionais, plataformas adaptativas, sistemas gerenciadores de aprendizado e jogos educacionais.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15480" y="1772816"/>
            <a:ext cx="9244256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  <a:spcAft>
                <a:spcPts val="3000"/>
              </a:spcAft>
            </a:pPr>
            <a:r>
              <a:rPr lang="pt-BR" sz="3200" spc="200" dirty="0" smtClean="0">
                <a:solidFill>
                  <a:srgbClr val="009999"/>
                </a:solidFill>
                <a:latin typeface="Dimbo Regular"/>
                <a:ea typeface="+mn-ea"/>
                <a:cs typeface="Dimbo Regular"/>
              </a:rPr>
              <a:t>Empresas que possuem as seguintes características:</a:t>
            </a:r>
            <a:endParaRPr lang="pt-BR" sz="3200" spc="200" dirty="0">
              <a:solidFill>
                <a:srgbClr val="009999"/>
              </a:solidFill>
              <a:latin typeface="Dimbo Regular"/>
              <a:ea typeface="+mn-ea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305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76672"/>
            <a:ext cx="12192000" cy="5400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3552" y="1700808"/>
            <a:ext cx="7056784" cy="3240359"/>
          </a:xfrm>
        </p:spPr>
        <p:txBody>
          <a:bodyPr>
            <a:noAutofit/>
          </a:bodyPr>
          <a:lstStyle/>
          <a:p>
            <a:pPr algn="l"/>
            <a:r>
              <a:rPr lang="pt-BR" sz="6600" dirty="0">
                <a:solidFill>
                  <a:schemeClr val="bg1"/>
                </a:solidFill>
                <a:latin typeface="Dimbo Regular"/>
                <a:cs typeface="Dimbo Regular"/>
              </a:rPr>
              <a:t>Por fim...</a:t>
            </a:r>
            <a:br>
              <a:rPr lang="pt-BR" sz="6600" dirty="0">
                <a:solidFill>
                  <a:schemeClr val="bg1"/>
                </a:solidFill>
                <a:latin typeface="Dimbo Regular"/>
                <a:cs typeface="Dimbo Regular"/>
              </a:rPr>
            </a:br>
            <a:r>
              <a:rPr lang="pt-BR" sz="6600" dirty="0">
                <a:solidFill>
                  <a:schemeClr val="bg1"/>
                </a:solidFill>
                <a:latin typeface="Dimbo Regular"/>
                <a:cs typeface="Dimbo Regular"/>
              </a:rPr>
              <a:t>Os limites do que julgamos conhecer.</a:t>
            </a:r>
            <a:endParaRPr lang="pt-BR" sz="6600" dirty="0">
              <a:solidFill>
                <a:schemeClr val="bg1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925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9376" y="620688"/>
            <a:ext cx="9577064" cy="57606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t-BR" sz="4800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Transformar</a:t>
            </a:r>
            <a:r>
              <a:rPr lang="pt-BR" sz="4800" b="1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 </a:t>
            </a:r>
            <a:r>
              <a:rPr lang="pt-BR" sz="4800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os</a:t>
            </a:r>
            <a:r>
              <a:rPr lang="pt-BR" sz="4800" b="1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 </a:t>
            </a:r>
            <a:r>
              <a:rPr lang="pt-BR" sz="4800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sistemas educacionais em </a:t>
            </a:r>
            <a:r>
              <a:rPr lang="pt-BR" sz="4800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coerência às </a:t>
            </a:r>
            <a:r>
              <a:rPr lang="pt-BR" sz="4800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necessidades do século </a:t>
            </a:r>
            <a:r>
              <a:rPr lang="pt-BR" sz="4800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XXI </a:t>
            </a:r>
          </a:p>
          <a:p>
            <a:pPr algn="l">
              <a:spcBef>
                <a:spcPts val="0"/>
              </a:spcBef>
              <a:spcAft>
                <a:spcPts val="3600"/>
              </a:spcAft>
            </a:pPr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(descortinado </a:t>
            </a:r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pela Pandemia Covid-19</a:t>
            </a:r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) </a:t>
            </a:r>
            <a:endParaRPr lang="pt-BR" spc="200" dirty="0" smtClean="0">
              <a:solidFill>
                <a:srgbClr val="212184"/>
              </a:solidFill>
              <a:latin typeface="Dimbo" panose="020B0603010101010101" pitchFamily="34" charset="0"/>
              <a:cs typeface="Dimbo Regular"/>
            </a:endParaRPr>
          </a:p>
          <a:p>
            <a:pPr marL="457200" indent="-457200" algn="l">
              <a:spcBef>
                <a:spcPts val="1200"/>
              </a:spcBef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 smtClean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Compreender</a:t>
            </a:r>
            <a:r>
              <a:rPr lang="pt-BR" sz="2800" spc="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imbo" panose="020B0603010101010101" pitchFamily="34" charset="0"/>
                <a:cs typeface="Dimbo Regular"/>
              </a:rPr>
              <a:t> </a:t>
            </a:r>
            <a:r>
              <a:rPr lang="pt-BR" sz="2800" spc="200" dirty="0" smtClean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que cada indivíduo tem </a:t>
            </a:r>
            <a:r>
              <a:rPr lang="pt-BR" sz="2800" spc="200" dirty="0" smtClean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necessidades </a:t>
            </a:r>
            <a:r>
              <a:rPr lang="pt-BR" sz="2800" spc="200" dirty="0" smtClean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e características </a:t>
            </a:r>
            <a:r>
              <a:rPr lang="pt-BR" sz="28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únicas de aprendizagem,   </a:t>
            </a:r>
          </a:p>
          <a:p>
            <a:pPr marL="457200" indent="-457200" algn="l">
              <a:spcBef>
                <a:spcPts val="1200"/>
              </a:spcBef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que a </a:t>
            </a:r>
            <a:r>
              <a:rPr lang="pt-BR" sz="28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cultura e a sociedade </a:t>
            </a:r>
            <a:r>
              <a:rPr lang="pt-BR" sz="2800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serão cada vez mais </a:t>
            </a:r>
            <a:r>
              <a:rPr lang="pt-BR" sz="28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multidisciplinares</a:t>
            </a:r>
            <a:r>
              <a:rPr lang="pt-BR" sz="2800" spc="200" dirty="0" smtClean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 </a:t>
            </a:r>
            <a:r>
              <a:rPr lang="pt-BR" sz="2800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e a </a:t>
            </a:r>
          </a:p>
          <a:p>
            <a:pPr marL="457200" indent="-457200" algn="l">
              <a:spcBef>
                <a:spcPts val="1200"/>
              </a:spcBef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z="2800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que a </a:t>
            </a:r>
            <a:r>
              <a:rPr lang="pt-BR" sz="28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4ª Revolução Industrial já está acontecendo</a:t>
            </a:r>
            <a:r>
              <a:rPr lang="pt-BR" sz="2800" spc="200" dirty="0" smtClean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.</a:t>
            </a:r>
            <a:endParaRPr lang="pt-BR" sz="2800" spc="200" dirty="0">
              <a:solidFill>
                <a:schemeClr val="tx1"/>
              </a:solidFill>
              <a:latin typeface="Dimbo" panose="020B0603010101010101" pitchFamily="34" charset="0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39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137294" y="1628800"/>
            <a:ext cx="8063162" cy="3312368"/>
          </a:xfrm>
        </p:spPr>
        <p:txBody>
          <a:bodyPr>
            <a:normAutofit fontScale="92500" lnSpcReduction="10000"/>
          </a:bodyPr>
          <a:lstStyle/>
          <a:p>
            <a:r>
              <a:rPr lang="pt-BR" sz="10400" baseline="-4000" dirty="0" smtClean="0">
                <a:solidFill>
                  <a:srgbClr val="009999"/>
                </a:solidFill>
                <a:latin typeface="Dimbo Regular"/>
                <a:cs typeface="Dimbo Regular"/>
              </a:rPr>
              <a:t>“</a:t>
            </a:r>
            <a:r>
              <a:rPr lang="pt-BR" sz="39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O que nos causa problemas não é o que não sabemos. É o que temos certeza que sabemos e que, no final, não é </a:t>
            </a:r>
            <a:r>
              <a:rPr lang="pt-BR" sz="3900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verdade</a:t>
            </a:r>
            <a:r>
              <a:rPr lang="pt-BR" sz="3900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.</a:t>
            </a:r>
            <a:endParaRPr lang="pt-BR" sz="3900" spc="200" dirty="0" smtClean="0">
              <a:solidFill>
                <a:schemeClr val="tx1">
                  <a:lumMod val="75000"/>
                  <a:lumOff val="25000"/>
                </a:schemeClr>
              </a:solidFill>
              <a:latin typeface="Dimbo Regular"/>
              <a:cs typeface="Dimbo Regular"/>
            </a:endParaRPr>
          </a:p>
          <a:p>
            <a:endParaRPr lang="pt-BR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r>
              <a:rPr lang="pt-BR" sz="2800" spc="200" dirty="0">
                <a:solidFill>
                  <a:srgbClr val="009999"/>
                </a:solidFill>
                <a:latin typeface="Dimbo Regular"/>
                <a:cs typeface="Dimbo Regular"/>
              </a:rPr>
              <a:t>Frase da abertura do filme A Grande Aposta, de 2015, sobre a crise financeira de 2008</a:t>
            </a:r>
            <a:endParaRPr lang="pt-BR" sz="2800" spc="200" dirty="0">
              <a:solidFill>
                <a:srgbClr val="009999"/>
              </a:solidFill>
              <a:latin typeface="Dimbo Regular"/>
              <a:cs typeface="Dimbo Regular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8760296" y="2852936"/>
            <a:ext cx="708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rgbClr val="009999"/>
                </a:solidFill>
                <a:latin typeface="Dimbo Regular"/>
                <a:cs typeface="Dimbo Regular"/>
              </a:rPr>
              <a:t>”</a:t>
            </a:r>
            <a:endParaRPr lang="pt-BR" sz="8000" dirty="0">
              <a:solidFill>
                <a:srgbClr val="009999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932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10302503" y="1972100"/>
            <a:ext cx="13282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cs typeface="Dimbo"/>
              </a:rPr>
              <a:t>Fonte: </a:t>
            </a:r>
            <a:r>
              <a:rPr sz="1200" dirty="0">
                <a:cs typeface="Dimbo"/>
              </a:rPr>
              <a:t>Aula Tiago Mattos – PUC-RS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623392" y="620688"/>
            <a:ext cx="79208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36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Quanto mais sabemos, mais aumenta a fronteira do que não sabemos!</a:t>
            </a:r>
            <a:endParaRPr sz="3600" spc="200" dirty="0">
              <a:solidFill>
                <a:srgbClr val="212184"/>
              </a:solidFill>
              <a:latin typeface="Dimbo" panose="020B0603010101010101" pitchFamily="34" charset="0"/>
              <a:cs typeface="Dimbo Regular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7856582" y="2044986"/>
            <a:ext cx="2880000" cy="2880000"/>
            <a:chOff x="7396336" y="2289684"/>
            <a:chExt cx="2880000" cy="2880000"/>
          </a:xfrm>
        </p:grpSpPr>
        <p:sp>
          <p:nvSpPr>
            <p:cNvPr id="7" name="Elipse 6"/>
            <p:cNvSpPr/>
            <p:nvPr/>
          </p:nvSpPr>
          <p:spPr>
            <a:xfrm>
              <a:off x="7396336" y="2289684"/>
              <a:ext cx="2880000" cy="2880000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8" name="Elipse 7"/>
            <p:cNvSpPr/>
            <p:nvPr/>
          </p:nvSpPr>
          <p:spPr>
            <a:xfrm>
              <a:off x="7576336" y="2469684"/>
              <a:ext cx="2520000" cy="252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743833" y="2204864"/>
            <a:ext cx="3479959" cy="2609008"/>
            <a:chOff x="782393" y="2744327"/>
            <a:chExt cx="3479959" cy="2609008"/>
          </a:xfrm>
        </p:grpSpPr>
        <p:grpSp>
          <p:nvGrpSpPr>
            <p:cNvPr id="10" name="Agrupar 9"/>
            <p:cNvGrpSpPr/>
            <p:nvPr/>
          </p:nvGrpSpPr>
          <p:grpSpPr>
            <a:xfrm>
              <a:off x="3002352" y="3837086"/>
              <a:ext cx="1260000" cy="1260000"/>
              <a:chOff x="7396336" y="2289684"/>
              <a:chExt cx="2880000" cy="2880000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7396336" y="2289684"/>
                <a:ext cx="2880000" cy="2880000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7725479" y="2618827"/>
                <a:ext cx="2221714" cy="222171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  <p:sp>
          <p:nvSpPr>
            <p:cNvPr id="13" name="CaixaDeTexto 12"/>
            <p:cNvSpPr txBox="1"/>
            <p:nvPr/>
          </p:nvSpPr>
          <p:spPr>
            <a:xfrm>
              <a:off x="782393" y="4707004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pc="200" dirty="0">
                  <a:solidFill>
                    <a:srgbClr val="009999"/>
                  </a:solidFill>
                  <a:latin typeface="Dimbo" panose="020B0603010101010101" pitchFamily="34" charset="0"/>
                </a:rPr>
                <a:t>O que você sabe que não sabe</a:t>
              </a:r>
              <a:endParaRPr lang="pt-BR" spc="200" dirty="0">
                <a:solidFill>
                  <a:srgbClr val="009999"/>
                </a:solidFill>
                <a:latin typeface="Dimbo" panose="020B0603010101010101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369320" y="2744327"/>
              <a:ext cx="1198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pc="200" dirty="0">
                  <a:solidFill>
                    <a:srgbClr val="009999"/>
                  </a:solidFill>
                  <a:latin typeface="Dimbo" panose="020B0603010101010101" pitchFamily="34" charset="0"/>
                </a:rPr>
                <a:t>O que você sabe</a:t>
              </a:r>
              <a:endParaRPr lang="pt-BR" spc="200" dirty="0">
                <a:solidFill>
                  <a:srgbClr val="009999"/>
                </a:solidFill>
                <a:latin typeface="Dimbo" panose="020B0603010101010101" pitchFamily="34" charset="0"/>
              </a:endParaRPr>
            </a:p>
          </p:txBody>
        </p:sp>
        <p:cxnSp>
          <p:nvCxnSpPr>
            <p:cNvPr id="16" name="Conector de Seta Reta 15"/>
            <p:cNvCxnSpPr/>
            <p:nvPr/>
          </p:nvCxnSpPr>
          <p:spPr>
            <a:xfrm>
              <a:off x="2354280" y="2996282"/>
              <a:ext cx="1224136" cy="1380804"/>
            </a:xfrm>
            <a:prstGeom prst="straightConnector1">
              <a:avLst/>
            </a:prstGeom>
            <a:ln w="28575">
              <a:solidFill>
                <a:srgbClr val="212184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flipV="1">
              <a:off x="2254268" y="4748717"/>
              <a:ext cx="796438" cy="382728"/>
            </a:xfrm>
            <a:prstGeom prst="straightConnector1">
              <a:avLst/>
            </a:prstGeom>
            <a:ln w="28575">
              <a:solidFill>
                <a:srgbClr val="212184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" name="CaixaDeTexto 20"/>
          <p:cNvSpPr txBox="1"/>
          <p:nvPr/>
        </p:nvSpPr>
        <p:spPr>
          <a:xfrm>
            <a:off x="5979722" y="446092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200" dirty="0" smtClean="0">
                <a:solidFill>
                  <a:srgbClr val="009999"/>
                </a:solidFill>
                <a:latin typeface="Dimbo" panose="020B0603010101010101" pitchFamily="34" charset="0"/>
              </a:rPr>
              <a:t>O que você sabe que não sabe</a:t>
            </a:r>
            <a:endParaRPr lang="pt-BR" spc="200" dirty="0">
              <a:solidFill>
                <a:srgbClr val="009999"/>
              </a:solidFill>
              <a:latin typeface="Dimbo" panose="020B0603010101010101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640574" y="2455647"/>
            <a:ext cx="119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200" dirty="0" smtClean="0">
                <a:solidFill>
                  <a:srgbClr val="009999"/>
                </a:solidFill>
                <a:latin typeface="Dimbo" panose="020B0603010101010101" pitchFamily="34" charset="0"/>
              </a:rPr>
              <a:t>O que você sabe</a:t>
            </a:r>
            <a:endParaRPr lang="pt-BR" spc="200" dirty="0">
              <a:solidFill>
                <a:srgbClr val="009999"/>
              </a:solidFill>
              <a:latin typeface="Dimbo" panose="020B0603010101010101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7570130" y="2615674"/>
            <a:ext cx="1224136" cy="1380804"/>
          </a:xfrm>
          <a:prstGeom prst="straightConnector1">
            <a:avLst/>
          </a:prstGeom>
          <a:ln w="28575">
            <a:solidFill>
              <a:srgbClr val="21218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7471399" y="4572478"/>
            <a:ext cx="895169" cy="285529"/>
          </a:xfrm>
          <a:prstGeom prst="straightConnector1">
            <a:avLst/>
          </a:prstGeom>
          <a:ln w="28575">
            <a:solidFill>
              <a:srgbClr val="212184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1852798" y="5102705"/>
            <a:ext cx="29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O que </a:t>
            </a:r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você não sabe</a:t>
            </a:r>
            <a:endParaRPr lang="pt-BR" spc="200" dirty="0">
              <a:solidFill>
                <a:srgbClr val="212184"/>
              </a:solidFill>
              <a:latin typeface="Dimbo" panose="020B0603010101010101" pitchFamily="34" charset="0"/>
              <a:cs typeface="Dimbo Regular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366568" y="5100179"/>
            <a:ext cx="29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O que </a:t>
            </a:r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você não sabe</a:t>
            </a:r>
            <a:endParaRPr lang="pt-BR" spc="200" dirty="0">
              <a:solidFill>
                <a:srgbClr val="212184"/>
              </a:solidFill>
              <a:latin typeface="Dimbo" panose="020B0603010101010101" pitchFamily="34" charset="0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655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45618" y="404664"/>
            <a:ext cx="7772400" cy="1008112"/>
          </a:xfrm>
        </p:spPr>
        <p:txBody>
          <a:bodyPr/>
          <a:lstStyle/>
          <a:p>
            <a:r>
              <a:rPr lang="pt-BR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Sugestões de leituras</a:t>
            </a:r>
            <a:endParaRPr lang="pt-BR" spc="200" dirty="0">
              <a:solidFill>
                <a:srgbClr val="212184"/>
              </a:solidFill>
              <a:latin typeface="Dimbo" panose="020B0603010101010101" pitchFamily="34" charset="0"/>
              <a:ea typeface="+mn-ea"/>
              <a:cs typeface="Dimbo Regular"/>
            </a:endParaRPr>
          </a:p>
        </p:txBody>
      </p:sp>
      <p:pic>
        <p:nvPicPr>
          <p:cNvPr id="4106" name="Picture 10" descr="Resultado de imagem para logica do cisne 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413016"/>
            <a:ext cx="14731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m para yuval harari 21 liÃ§Ãµes para o sÃ©culo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10" y="3774205"/>
            <a:ext cx="144223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-na.ssl-images-amazon.com/images/I/41pVdHhZJVL._SX332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19" y="1413016"/>
            <a:ext cx="144577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OS TODOS CRIATIVOS  Os desafios para desenvolver uma das principais habilidades do futuro por [Ken Robinson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44" y="1413016"/>
            <a:ext cx="15045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51MNYnezMLL._SX346_BO1,204,203,200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12" y="3774205"/>
            <a:ext cx="150637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s-na.ssl-images-amazon.com/images/I/51CPdqCJxuL._SX343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15" y="3774205"/>
            <a:ext cx="164616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-na.ssl-images-amazon.com/images/I/41oLkJmtY9L._SX346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10" y="1413016"/>
            <a:ext cx="150637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ages-na.ssl-images-amazon.com/images/I/41FekI2eLhL._SX346_BO1,204,203,200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35" y="3774205"/>
            <a:ext cx="159533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9B03E7C-4703-459B-91E3-CD54E1FA5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0ECB2F-39DC-4B2F-BD4A-528C70DA7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5877272"/>
            <a:ext cx="6523306" cy="56279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9265158-271D-4249-97DD-8535326AC90A}"/>
              </a:ext>
            </a:extLst>
          </p:cNvPr>
          <p:cNvSpPr/>
          <p:nvPr/>
        </p:nvSpPr>
        <p:spPr>
          <a:xfrm>
            <a:off x="3299705" y="2060848"/>
            <a:ext cx="5592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t-BR" sz="9600" b="1" spc="200" dirty="0">
                <a:solidFill>
                  <a:schemeClr val="bg1"/>
                </a:solidFill>
                <a:latin typeface="Dimbo" panose="020B0603010101010101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0813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3392" y="764704"/>
            <a:ext cx="10945216" cy="5328592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pt-BR" sz="3900" spc="200" dirty="0" smtClean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Não </a:t>
            </a:r>
            <a:r>
              <a:rPr lang="pt-BR" sz="39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tem como ocorrer essa transformação se não revisarmos</a:t>
            </a:r>
            <a:r>
              <a:rPr lang="pt-BR" sz="39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 </a:t>
            </a:r>
            <a:r>
              <a:rPr lang="pt-BR" sz="39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radicalmente </a:t>
            </a:r>
            <a:r>
              <a:rPr lang="pt-BR" sz="39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o que são a </a:t>
            </a:r>
            <a:r>
              <a:rPr lang="pt-BR" sz="39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inteligência </a:t>
            </a:r>
            <a:r>
              <a:rPr lang="pt-BR" sz="39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e a </a:t>
            </a:r>
            <a:r>
              <a:rPr lang="pt-BR" sz="3900" spc="200" dirty="0">
                <a:solidFill>
                  <a:srgbClr val="009999"/>
                </a:solidFill>
                <a:latin typeface="Dimbo" panose="020B0603010101010101" pitchFamily="34" charset="0"/>
                <a:cs typeface="Dimbo Regular"/>
              </a:rPr>
              <a:t>criatividade </a:t>
            </a:r>
            <a:r>
              <a:rPr lang="pt-BR" sz="39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humanas quando confrontadas com nossos modelos mentais atuais.</a:t>
            </a:r>
          </a:p>
          <a:p>
            <a:pPr algn="l"/>
            <a:r>
              <a:rPr lang="pt-BR" sz="3900" spc="200" dirty="0">
                <a:solidFill>
                  <a:srgbClr val="212184"/>
                </a:solidFill>
                <a:latin typeface="Dimbo" panose="020B0603010101010101" pitchFamily="34" charset="0"/>
                <a:cs typeface="Dimbo Regular"/>
              </a:rPr>
              <a:t>Ou seja, nossos:</a:t>
            </a:r>
          </a:p>
          <a:p>
            <a:pPr marL="914400" lvl="1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pensamentos,</a:t>
            </a:r>
          </a:p>
          <a:p>
            <a:pPr marL="914400" lvl="1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experiências,</a:t>
            </a:r>
          </a:p>
          <a:p>
            <a:pPr marL="914400" lvl="1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saberes,</a:t>
            </a:r>
          </a:p>
          <a:p>
            <a:pPr marL="914400" lvl="1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sentimentos e</a:t>
            </a:r>
          </a:p>
          <a:p>
            <a:pPr marL="914400" lvl="1" indent="-457200" algn="l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pt-BR" spc="200" dirty="0">
                <a:solidFill>
                  <a:schemeClr val="tx1"/>
                </a:solidFill>
                <a:latin typeface="Dimbo" panose="020B0603010101010101" pitchFamily="34" charset="0"/>
                <a:cs typeface="Dimbo Regular"/>
              </a:rPr>
              <a:t>comportamentos.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2780928"/>
            <a:ext cx="325844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8731" y="476672"/>
            <a:ext cx="9255253" cy="1368152"/>
          </a:xfrm>
        </p:spPr>
        <p:txBody>
          <a:bodyPr anchor="ctr">
            <a:normAutofit/>
          </a:bodyPr>
          <a:lstStyle/>
          <a:p>
            <a:pPr algn="l"/>
            <a:r>
              <a:rPr lang="pt-BR" sz="48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Algumas definições importantes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5520" y="2060848"/>
            <a:ext cx="9649072" cy="3528392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  <a:spcAft>
                <a:spcPts val="3600"/>
              </a:spcAft>
            </a:pPr>
            <a:r>
              <a:rPr lang="pt-BR" sz="3500" spc="200" dirty="0">
                <a:solidFill>
                  <a:srgbClr val="009999"/>
                </a:solidFill>
                <a:latin typeface="Dimbo Regular"/>
                <a:cs typeface="Dimbo Regular"/>
              </a:rPr>
              <a:t>Imaginação</a:t>
            </a:r>
            <a:r>
              <a:rPr lang="pt-BR" sz="3500" spc="200" dirty="0">
                <a:solidFill>
                  <a:srgbClr val="009999"/>
                </a:solidFill>
                <a:latin typeface="Dimbo Regular"/>
                <a:cs typeface="Dimbo Regular"/>
              </a:rPr>
              <a:t>: </a:t>
            </a:r>
            <a:r>
              <a:rPr lang="pt-BR" sz="3500" spc="200" dirty="0">
                <a:solidFill>
                  <a:schemeClr val="tx1"/>
                </a:solidFill>
                <a:latin typeface="Dimbo Regular"/>
                <a:cs typeface="Dimbo Regular"/>
              </a:rPr>
              <a:t>é a capacidade de usar a mente para pensar em coisas que não estão presentes para os nossos sentidos</a:t>
            </a:r>
            <a:r>
              <a:rPr lang="pt-BR" sz="35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  <a:endParaRPr lang="pt-BR" sz="35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Bef>
                <a:spcPts val="0"/>
              </a:spcBef>
              <a:spcAft>
                <a:spcPts val="3600"/>
              </a:spcAft>
            </a:pPr>
            <a:r>
              <a:rPr lang="pt-BR" sz="3500" spc="200" dirty="0">
                <a:solidFill>
                  <a:srgbClr val="009999"/>
                </a:solidFill>
                <a:latin typeface="Dimbo Regular"/>
                <a:cs typeface="Dimbo Regular"/>
              </a:rPr>
              <a:t>Criatividade: </a:t>
            </a:r>
            <a:r>
              <a:rPr lang="pt-BR" sz="3500" spc="200" dirty="0">
                <a:solidFill>
                  <a:schemeClr val="tx1"/>
                </a:solidFill>
                <a:latin typeface="Dimbo Regular"/>
                <a:cs typeface="Dimbo Regular"/>
              </a:rPr>
              <a:t>é o processo de </a:t>
            </a:r>
            <a:r>
              <a:rPr lang="pt-BR" sz="3500" spc="200" dirty="0">
                <a:solidFill>
                  <a:schemeClr val="tx1"/>
                </a:solidFill>
                <a:latin typeface="Dimbo Regular"/>
                <a:cs typeface="Dimbo Regular"/>
              </a:rPr>
              <a:t>conectar ideias e experiências, com o propósito de resolver ou propor algo novo</a:t>
            </a:r>
            <a:r>
              <a:rPr lang="pt-BR" sz="35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  <a:endParaRPr lang="pt-BR" sz="3500" spc="200" dirty="0">
              <a:solidFill>
                <a:schemeClr val="tx1"/>
              </a:solidFill>
              <a:latin typeface="Dimbo Regular"/>
              <a:cs typeface="Dimbo Regular"/>
            </a:endParaRPr>
          </a:p>
          <a:p>
            <a:pPr algn="l">
              <a:spcBef>
                <a:spcPts val="0"/>
              </a:spcBef>
              <a:spcAft>
                <a:spcPts val="3600"/>
              </a:spcAft>
            </a:pPr>
            <a:r>
              <a:rPr lang="pt-BR" sz="3500" spc="200" dirty="0">
                <a:solidFill>
                  <a:srgbClr val="009999"/>
                </a:solidFill>
                <a:latin typeface="Dimbo Regular"/>
                <a:cs typeface="Dimbo Regular"/>
              </a:rPr>
              <a:t>Inovação: </a:t>
            </a:r>
            <a:r>
              <a:rPr lang="pt-BR" sz="3500" spc="200" dirty="0">
                <a:solidFill>
                  <a:schemeClr val="tx1"/>
                </a:solidFill>
                <a:latin typeface="Dimbo Regular"/>
                <a:cs typeface="Dimbo Regular"/>
              </a:rPr>
              <a:t>é o </a:t>
            </a:r>
            <a:r>
              <a:rPr lang="pt-BR" sz="3500" spc="200" dirty="0">
                <a:solidFill>
                  <a:schemeClr val="tx1"/>
                </a:solidFill>
                <a:latin typeface="Dimbo Regular"/>
                <a:cs typeface="Dimbo Regular"/>
              </a:rPr>
              <a:t>ação de </a:t>
            </a:r>
            <a:r>
              <a:rPr lang="pt-BR" sz="3500" spc="200" dirty="0">
                <a:solidFill>
                  <a:schemeClr val="tx1"/>
                </a:solidFill>
                <a:latin typeface="Dimbo Regular"/>
                <a:cs typeface="Dimbo Regular"/>
              </a:rPr>
              <a:t>colocar </a:t>
            </a:r>
            <a:r>
              <a:rPr lang="pt-BR" sz="3500" spc="200" dirty="0">
                <a:solidFill>
                  <a:schemeClr val="tx1"/>
                </a:solidFill>
                <a:latin typeface="Dimbo Regular"/>
                <a:cs typeface="Dimbo Regular"/>
              </a:rPr>
              <a:t>a criatividade em prática</a:t>
            </a:r>
            <a:r>
              <a:rPr lang="pt-BR" sz="3500" spc="200" dirty="0" smtClean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  <a:endParaRPr lang="pt-BR" spc="200" dirty="0" smtClean="0">
              <a:solidFill>
                <a:schemeClr val="tx1"/>
              </a:solidFill>
              <a:latin typeface="Dimbo Regular"/>
              <a:cs typeface="Dimbo Regular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6" y="3573016"/>
            <a:ext cx="540000" cy="8530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31" y="2276872"/>
            <a:ext cx="768511" cy="72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34" y="4870658"/>
            <a:ext cx="62350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950862"/>
            <a:ext cx="7772400" cy="1037978"/>
          </a:xfrm>
        </p:spPr>
        <p:txBody>
          <a:bodyPr>
            <a:normAutofit/>
          </a:bodyPr>
          <a:lstStyle/>
          <a:p>
            <a:r>
              <a:rPr lang="pt-BR" sz="48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Meta-aprendizagem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7294" y="2420888"/>
            <a:ext cx="8063162" cy="28803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sz="10400" baseline="-4000" dirty="0">
                <a:solidFill>
                  <a:srgbClr val="009999"/>
                </a:solidFill>
                <a:latin typeface="Dimbo Regular"/>
                <a:cs typeface="Dimbo Regular"/>
              </a:rPr>
              <a:t>“</a:t>
            </a:r>
            <a:r>
              <a:rPr lang="pt-BR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O maior analfabeto do Século XXI não será aquele </a:t>
            </a:r>
            <a:r>
              <a:rPr lang="pt-BR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que não </a:t>
            </a:r>
            <a:r>
              <a:rPr lang="pt-BR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consegue ler e escrever, mas aquele que não </a:t>
            </a:r>
            <a:r>
              <a:rPr lang="pt-BR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consegue </a:t>
            </a:r>
          </a:p>
          <a:p>
            <a:pPr algn="l"/>
            <a:r>
              <a:rPr lang="pt-BR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aprender</a:t>
            </a:r>
            <a:r>
              <a:rPr lang="pt-BR" spc="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mbo Regular"/>
                <a:cs typeface="Dimbo Regular"/>
              </a:rPr>
              <a:t>, desaprender e reaprender.</a:t>
            </a:r>
          </a:p>
          <a:p>
            <a:pPr algn="l"/>
            <a:endParaRPr lang="pt-BR" dirty="0" smtClean="0">
              <a:solidFill>
                <a:schemeClr val="tx1"/>
              </a:solidFill>
              <a:latin typeface="Dimbo Regular"/>
              <a:cs typeface="Dimbo Regular"/>
            </a:endParaRPr>
          </a:p>
          <a:p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Alvin </a:t>
            </a:r>
            <a:r>
              <a:rPr lang="pt-BR" sz="2800" spc="200" dirty="0" err="1" smtClean="0">
                <a:solidFill>
                  <a:srgbClr val="009999"/>
                </a:solidFill>
                <a:latin typeface="Dimbo Regular"/>
                <a:cs typeface="Dimbo Regular"/>
              </a:rPr>
              <a:t>Toffler</a:t>
            </a:r>
            <a:r>
              <a:rPr lang="pt-BR" sz="2800" spc="200" dirty="0" smtClean="0">
                <a:solidFill>
                  <a:srgbClr val="009999"/>
                </a:solidFill>
                <a:latin typeface="Dimbo Regular"/>
                <a:cs typeface="Dimbo Regular"/>
              </a:rPr>
              <a:t> – O Choque do Futuro – Década de 1970</a:t>
            </a:r>
            <a:endParaRPr lang="pt-BR" sz="2800" spc="200" dirty="0">
              <a:solidFill>
                <a:srgbClr val="009999"/>
              </a:solidFill>
              <a:latin typeface="Dimbo Regular"/>
              <a:cs typeface="Dimb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2144" y="3501008"/>
            <a:ext cx="708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rgbClr val="009999"/>
                </a:solidFill>
                <a:latin typeface="Dimbo Regular"/>
                <a:cs typeface="Dimbo Regular"/>
              </a:rPr>
              <a:t>”</a:t>
            </a:r>
            <a:endParaRPr lang="pt-BR" sz="8000" dirty="0">
              <a:solidFill>
                <a:srgbClr val="009999"/>
              </a:solidFill>
              <a:latin typeface="Dimbo Regular"/>
              <a:cs typeface="Dimb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51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416" y="2276872"/>
            <a:ext cx="7200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b="1" spc="200" dirty="0">
                <a:solidFill>
                  <a:srgbClr val="212184"/>
                </a:solidFill>
                <a:latin typeface="Dimbo" panose="020B0603010101010101" pitchFamily="34" charset="0"/>
                <a:ea typeface="+mj-ea"/>
                <a:cs typeface="Dimbo Regular"/>
              </a:rPr>
              <a:t>Estamos </a:t>
            </a:r>
            <a:r>
              <a:rPr lang="pt-BR" sz="6600" b="1" spc="200" dirty="0" smtClean="0">
                <a:solidFill>
                  <a:srgbClr val="212184"/>
                </a:solidFill>
                <a:latin typeface="Dimbo" panose="020B0603010101010101" pitchFamily="34" charset="0"/>
                <a:ea typeface="+mj-ea"/>
                <a:cs typeface="Dimbo Regular"/>
              </a:rPr>
              <a:t>preparados</a:t>
            </a:r>
          </a:p>
          <a:p>
            <a:r>
              <a:rPr lang="pt-BR" sz="8000" b="1" spc="200" dirty="0">
                <a:solidFill>
                  <a:srgbClr val="212184"/>
                </a:solidFill>
                <a:latin typeface="Dimbo" panose="020B0603010101010101" pitchFamily="34" charset="0"/>
                <a:ea typeface="+mj-ea"/>
                <a:cs typeface="Dimbo Regular"/>
              </a:rPr>
              <a:t>para </a:t>
            </a:r>
            <a:r>
              <a:rPr lang="pt-BR" sz="8000" b="1" spc="200" dirty="0">
                <a:solidFill>
                  <a:srgbClr val="212184"/>
                </a:solidFill>
                <a:latin typeface="Dimbo" panose="020B0603010101010101" pitchFamily="34" charset="0"/>
                <a:ea typeface="+mj-ea"/>
                <a:cs typeface="Dimbo Regular"/>
              </a:rPr>
              <a:t>isso</a:t>
            </a:r>
          </a:p>
        </p:txBody>
      </p:sp>
      <p:sp>
        <p:nvSpPr>
          <p:cNvPr id="8" name="Rectangle 7"/>
          <p:cNvSpPr/>
          <p:nvPr/>
        </p:nvSpPr>
        <p:spPr>
          <a:xfrm rot="823044">
            <a:off x="4206312" y="3002596"/>
            <a:ext cx="98773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0" dirty="0">
                <a:solidFill>
                  <a:srgbClr val="009999"/>
                </a:solidFill>
                <a:latin typeface="Dimbo Regular"/>
                <a:cs typeface="Dimbo Regular"/>
              </a:rPr>
              <a:t>?</a:t>
            </a:r>
            <a:endParaRPr lang="en-US" sz="15000" dirty="0">
              <a:solidFill>
                <a:srgbClr val="009999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000" y="453600"/>
            <a:ext cx="3924000" cy="51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1464" y="692696"/>
            <a:ext cx="8852520" cy="1037978"/>
          </a:xfrm>
        </p:spPr>
        <p:txBody>
          <a:bodyPr>
            <a:normAutofit/>
          </a:bodyPr>
          <a:lstStyle/>
          <a:p>
            <a:pPr algn="l"/>
            <a:r>
              <a:rPr lang="pt-BR" sz="4800" spc="200" dirty="0">
                <a:solidFill>
                  <a:srgbClr val="212184"/>
                </a:solidFill>
                <a:latin typeface="Dimbo" panose="020B0603010101010101" pitchFamily="34" charset="0"/>
                <a:ea typeface="+mn-ea"/>
                <a:cs typeface="Dimbo Regular"/>
              </a:rPr>
              <a:t>4ª Revolução Industrial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2348880"/>
            <a:ext cx="9289032" cy="3168352"/>
          </a:xfrm>
        </p:spPr>
        <p:txBody>
          <a:bodyPr>
            <a:normAutofit/>
          </a:bodyPr>
          <a:lstStyle/>
          <a:p>
            <a:pPr algn="l"/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A quarta revolução industrial </a:t>
            </a:r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não é definida 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por um </a:t>
            </a:r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conjunto de tecnologias 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emergentes em si mesmas, mas a </a:t>
            </a:r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transição em direção a novos sistemas 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que foram </a:t>
            </a:r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construídos</a:t>
            </a:r>
            <a:r>
              <a:rPr lang="pt-BR" sz="3600" spc="200" dirty="0">
                <a:solidFill>
                  <a:srgbClr val="FF0000"/>
                </a:solidFill>
                <a:latin typeface="Dimbo Regular"/>
                <a:cs typeface="Dimbo Regular"/>
              </a:rPr>
              <a:t> 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sobre 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os recursos </a:t>
            </a:r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decorrentes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 da </a:t>
            </a:r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revolução </a:t>
            </a:r>
            <a:r>
              <a:rPr lang="pt-BR" sz="3600" spc="200" dirty="0">
                <a:solidFill>
                  <a:srgbClr val="009999"/>
                </a:solidFill>
                <a:latin typeface="Dimbo Regular"/>
                <a:cs typeface="Dimbo Regular"/>
              </a:rPr>
              <a:t>digital</a:t>
            </a:r>
            <a:r>
              <a:rPr lang="pt-BR" sz="3600" spc="200" dirty="0">
                <a:solidFill>
                  <a:schemeClr val="tx1"/>
                </a:solidFill>
                <a:latin typeface="Dimbo Regular"/>
                <a:cs typeface="Dimbo 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1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1702</Words>
  <Application>Microsoft Office PowerPoint</Application>
  <PresentationFormat>Widescreen</PresentationFormat>
  <Paragraphs>200</Paragraphs>
  <Slides>43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Dimbo</vt:lpstr>
      <vt:lpstr>Dimbo Regular</vt:lpstr>
      <vt:lpstr>Wingdings</vt:lpstr>
      <vt:lpstr>Tema do Office</vt:lpstr>
      <vt:lpstr>Apresentação do PowerPoint</vt:lpstr>
      <vt:lpstr>Apresentação do PowerPoint</vt:lpstr>
      <vt:lpstr>Qual o grande desafio</vt:lpstr>
      <vt:lpstr>Apresentação do PowerPoint</vt:lpstr>
      <vt:lpstr>Apresentação do PowerPoint</vt:lpstr>
      <vt:lpstr>Algumas definições importantes</vt:lpstr>
      <vt:lpstr>Meta-aprendizagem </vt:lpstr>
      <vt:lpstr>Apresentação do PowerPoint</vt:lpstr>
      <vt:lpstr>4ª Revolução Industrial</vt:lpstr>
      <vt:lpstr>4ª Revolução Industrial</vt:lpstr>
      <vt:lpstr>4ª Revolução Industrial e a Lei de Moore</vt:lpstr>
      <vt:lpstr>Características do mundo VUCA</vt:lpstr>
      <vt:lpstr>E quando algo imprevisto ocorre...</vt:lpstr>
      <vt:lpstr>Apresentação do PowerPoint</vt:lpstr>
      <vt:lpstr>Apresentação do PowerPoint</vt:lpstr>
      <vt:lpstr>Cisnes Negros</vt:lpstr>
      <vt:lpstr>Por que demoramos a perceber as grandes mudanças</vt:lpstr>
      <vt:lpstr>Apresentação do PowerPoint</vt:lpstr>
      <vt:lpstr>Apresentação do PowerPoint</vt:lpstr>
      <vt:lpstr>A história anda em saltos</vt:lpstr>
      <vt:lpstr>Eras Tecnológicas</vt:lpstr>
      <vt:lpstr>A história anda em saltos</vt:lpstr>
      <vt:lpstr>Hardware novo, software antigo</vt:lpstr>
      <vt:lpstr>Hardware novo, software antigo</vt:lpstr>
      <vt:lpstr>Hardware novo, software antigo</vt:lpstr>
      <vt:lpstr>Apresentação do PowerPoint</vt:lpstr>
      <vt:lpstr>Apresentação do PowerPoint</vt:lpstr>
      <vt:lpstr>Apresentação do PowerPoint</vt:lpstr>
      <vt:lpstr>Apresentação do PowerPoint</vt:lpstr>
      <vt:lpstr>Educação – Antes e depois da Revolução Digital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Ensino Híbrido/Digital: </vt:lpstr>
      <vt:lpstr>EdTech - Education and Technology</vt:lpstr>
      <vt:lpstr>Por fim... Os limites do que julgamos conhecer.</vt:lpstr>
      <vt:lpstr>Apresentação do PowerPoint</vt:lpstr>
      <vt:lpstr>Apresentação do PowerPoint</vt:lpstr>
      <vt:lpstr>Sugestões de leituras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grande desafio</dc:title>
  <dc:creator>Maximiliano Damas</dc:creator>
  <cp:lastModifiedBy>Daiana Martins</cp:lastModifiedBy>
  <cp:revision>201</cp:revision>
  <cp:lastPrinted>2019-02-04T02:49:17Z</cp:lastPrinted>
  <dcterms:created xsi:type="dcterms:W3CDTF">2019-02-01T22:04:13Z</dcterms:created>
  <dcterms:modified xsi:type="dcterms:W3CDTF">2020-09-23T23:19:02Z</dcterms:modified>
</cp:coreProperties>
</file>