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65" r:id="rId2"/>
  </p:sldMasterIdLst>
  <p:notesMasterIdLst>
    <p:notesMasterId r:id="rId18"/>
  </p:notesMasterIdLst>
  <p:handoutMasterIdLst>
    <p:handoutMasterId r:id="rId19"/>
  </p:handoutMasterIdLst>
  <p:sldIdLst>
    <p:sldId id="595" r:id="rId3"/>
    <p:sldId id="881" r:id="rId4"/>
    <p:sldId id="882" r:id="rId5"/>
    <p:sldId id="835" r:id="rId6"/>
    <p:sldId id="802" r:id="rId7"/>
    <p:sldId id="877" r:id="rId8"/>
    <p:sldId id="878" r:id="rId9"/>
    <p:sldId id="879" r:id="rId10"/>
    <p:sldId id="874" r:id="rId11"/>
    <p:sldId id="885" r:id="rId12"/>
    <p:sldId id="875" r:id="rId13"/>
    <p:sldId id="883" r:id="rId14"/>
    <p:sldId id="880" r:id="rId15"/>
    <p:sldId id="884" r:id="rId16"/>
    <p:sldId id="587" r:id="rId17"/>
  </p:sldIdLst>
  <p:sldSz cx="12192000" cy="6858000"/>
  <p:notesSz cx="7102475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8" pos="7469" userDrawn="1">
          <p15:clr>
            <a:srgbClr val="A4A3A4"/>
          </p15:clr>
        </p15:guide>
        <p15:guide id="10" pos="211" userDrawn="1">
          <p15:clr>
            <a:srgbClr val="A4A3A4"/>
          </p15:clr>
        </p15:guide>
        <p15:guide id="11" orient="horz" pos="368" userDrawn="1">
          <p15:clr>
            <a:srgbClr val="A4A3A4"/>
          </p15:clr>
        </p15:guide>
        <p15:guide id="12" orient="horz" pos="640" userDrawn="1">
          <p15:clr>
            <a:srgbClr val="A4A3A4"/>
          </p15:clr>
        </p15:guide>
        <p15:guide id="13" orient="horz" pos="1003" userDrawn="1">
          <p15:clr>
            <a:srgbClr val="A4A3A4"/>
          </p15:clr>
        </p15:guide>
        <p15:guide id="14" pos="91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ina Fonseca Cotta" initials="CFC" lastIdx="13" clrIdx="0">
    <p:extLst>
      <p:ext uri="{19B8F6BF-5375-455C-9EA6-DF929625EA0E}">
        <p15:presenceInfo xmlns:p15="http://schemas.microsoft.com/office/powerpoint/2012/main" userId="S-1-5-21-2128830859-906185102-1128231545-39130" providerId="AD"/>
      </p:ext>
    </p:extLst>
  </p:cmAuthor>
  <p:cmAuthor id="2" name="USER" initials="U" lastIdx="0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83840"/>
    <a:srgbClr val="E07D25"/>
    <a:srgbClr val="4F4F56"/>
    <a:srgbClr val="004A8D"/>
    <a:srgbClr val="00529B"/>
    <a:srgbClr val="11144B"/>
    <a:srgbClr val="1A708A"/>
    <a:srgbClr val="CBD5EF"/>
    <a:srgbClr val="E7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4B1156A-380E-4F78-BDF5-A606A8083BF9}" styleName="Estilo Médio 4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Estilo Claro 3 - Ênfas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Estilo Médio 1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Estilo E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25E5076-3810-47DD-B79F-674D7AD40C01}" styleName="Estilo Escuro 1 - Ênfas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Estilo Escuro 1 - Ênfas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1EBBBCC-DAD2-459C-BE2E-F6DE35CF9A28}" styleName="Estilo Escuro 2 - Ênfase 3/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Estilo Médio 1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04" autoAdjust="0"/>
    <p:restoredTop sz="94674" autoAdjust="0"/>
  </p:normalViewPr>
  <p:slideViewPr>
    <p:cSldViewPr snapToGrid="0">
      <p:cViewPr varScale="1">
        <p:scale>
          <a:sx n="60" d="100"/>
          <a:sy n="60" d="100"/>
        </p:scale>
        <p:origin x="1124" y="56"/>
      </p:cViewPr>
      <p:guideLst>
        <p:guide pos="7469"/>
        <p:guide pos="211"/>
        <p:guide orient="horz" pos="368"/>
        <p:guide orient="horz" pos="640"/>
        <p:guide orient="horz" pos="1003"/>
        <p:guide pos="91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774"/>
    </p:cViewPr>
  </p:sorterViewPr>
  <p:notesViewPr>
    <p:cSldViewPr snapToGrid="0">
      <p:cViewPr varScale="1">
        <p:scale>
          <a:sx n="49" d="100"/>
          <a:sy n="49" d="100"/>
        </p:scale>
        <p:origin x="2730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20F491-4B96-4E5A-94ED-395E445BDAF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0D00A68-A8AF-47B1-8BC4-4F07D4D59020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50000"/>
            </a:lnSpc>
          </a:pPr>
          <a:endParaRPr lang="pt-BR" dirty="0"/>
        </a:p>
      </dgm:t>
    </dgm:pt>
    <dgm:pt modelId="{6E11FDD2-825D-4F52-A34A-EBAAA0CA13FE}" type="parTrans" cxnId="{7F5DB7B2-3384-4C87-86F8-0502843BB8ED}">
      <dgm:prSet/>
      <dgm:spPr/>
      <dgm:t>
        <a:bodyPr/>
        <a:lstStyle/>
        <a:p>
          <a:endParaRPr lang="pt-BR"/>
        </a:p>
      </dgm:t>
    </dgm:pt>
    <dgm:pt modelId="{5ECD1D75-5B56-4D8E-ACC7-F86BC5AC29B1}" type="sibTrans" cxnId="{7F5DB7B2-3384-4C87-86F8-0502843BB8ED}">
      <dgm:prSet/>
      <dgm:spPr/>
      <dgm:t>
        <a:bodyPr/>
        <a:lstStyle/>
        <a:p>
          <a:endParaRPr lang="pt-BR"/>
        </a:p>
      </dgm:t>
    </dgm:pt>
    <dgm:pt modelId="{3F5230D0-81E7-4F51-A5D0-98E972841A2B}" type="pres">
      <dgm:prSet presAssocID="{9020F491-4B96-4E5A-94ED-395E445BDAFA}" presName="linear" presStyleCnt="0">
        <dgm:presLayoutVars>
          <dgm:animLvl val="lvl"/>
          <dgm:resizeHandles val="exact"/>
        </dgm:presLayoutVars>
      </dgm:prSet>
      <dgm:spPr/>
    </dgm:pt>
    <dgm:pt modelId="{668B240D-70D2-430E-BBE4-1AE1647D0DDF}" type="pres">
      <dgm:prSet presAssocID="{50D00A68-A8AF-47B1-8BC4-4F07D4D59020}" presName="parentText" presStyleLbl="node1" presStyleIdx="0" presStyleCnt="1" custScaleY="313306" custLinFactNeighborX="482" custLinFactNeighborY="-14314">
        <dgm:presLayoutVars>
          <dgm:chMax val="0"/>
          <dgm:bulletEnabled val="1"/>
        </dgm:presLayoutVars>
      </dgm:prSet>
      <dgm:spPr>
        <a:prstGeom prst="rect">
          <a:avLst/>
        </a:prstGeom>
      </dgm:spPr>
    </dgm:pt>
  </dgm:ptLst>
  <dgm:cxnLst>
    <dgm:cxn modelId="{C83F137A-F622-4523-82F1-98009C31A15D}" type="presOf" srcId="{9020F491-4B96-4E5A-94ED-395E445BDAFA}" destId="{3F5230D0-81E7-4F51-A5D0-98E972841A2B}" srcOrd="0" destOrd="0" presId="urn:microsoft.com/office/officeart/2005/8/layout/vList2"/>
    <dgm:cxn modelId="{7F5DB7B2-3384-4C87-86F8-0502843BB8ED}" srcId="{9020F491-4B96-4E5A-94ED-395E445BDAFA}" destId="{50D00A68-A8AF-47B1-8BC4-4F07D4D59020}" srcOrd="0" destOrd="0" parTransId="{6E11FDD2-825D-4F52-A34A-EBAAA0CA13FE}" sibTransId="{5ECD1D75-5B56-4D8E-ACC7-F86BC5AC29B1}"/>
    <dgm:cxn modelId="{78A5DDE2-ADDE-4BDF-92C1-C3FB04086AA6}" type="presOf" srcId="{50D00A68-A8AF-47B1-8BC4-4F07D4D59020}" destId="{668B240D-70D2-430E-BBE4-1AE1647D0DDF}" srcOrd="0" destOrd="0" presId="urn:microsoft.com/office/officeart/2005/8/layout/vList2"/>
    <dgm:cxn modelId="{C83E2D8A-F82C-48DF-9E11-69FF407AC82D}" type="presParOf" srcId="{3F5230D0-81E7-4F51-A5D0-98E972841A2B}" destId="{668B240D-70D2-430E-BBE4-1AE1647D0DD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8B240D-70D2-430E-BBE4-1AE1647D0DDF}">
      <dsp:nvSpPr>
        <dsp:cNvPr id="0" name=""/>
        <dsp:cNvSpPr/>
      </dsp:nvSpPr>
      <dsp:spPr>
        <a:xfrm>
          <a:off x="0" y="501238"/>
          <a:ext cx="2842838" cy="3812307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500" kern="1200" dirty="0"/>
        </a:p>
      </dsp:txBody>
      <dsp:txXfrm>
        <a:off x="0" y="501238"/>
        <a:ext cx="2842838" cy="38123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4" y="1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61576BEB-EE60-4DBC-89D2-754B757CD6E7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721108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4" y="9721108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074CE229-B20A-4164-A8E2-E3E5341644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1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4" y="1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8396D8DA-7125-4CA3-828C-7DD38985E502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925408"/>
            <a:ext cx="5681980" cy="4029879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721108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4" y="9721108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588AB5DC-3C00-4937-9CE4-4DA4D5B615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81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02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940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hyperlink" Target="https://twitter.com/inep_imprensa" TargetMode="External"/><Relationship Id="rId2" Type="http://schemas.openxmlformats.org/officeDocument/2006/relationships/hyperlink" Target="https://www.instagram.com/inepcomunicacao/" TargetMode="External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openxmlformats.org/officeDocument/2006/relationships/hyperlink" Target="https://www.facebook.com/Inep.oficial/?fref=ts" TargetMode="External"/><Relationship Id="rId9" Type="http://schemas.openxmlformats.org/officeDocument/2006/relationships/hyperlink" Target="https://www.youtube.com/inepimprensa" TargetMode="Externa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hyperlink" Target="https://twitter.com/inep_imprensa" TargetMode="External"/><Relationship Id="rId2" Type="http://schemas.openxmlformats.org/officeDocument/2006/relationships/hyperlink" Target="https://www.instagram.com/inepcomunicacao/" TargetMode="External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openxmlformats.org/officeDocument/2006/relationships/hyperlink" Target="https://www.facebook.com/Inep.oficial/?fref=ts" TargetMode="External"/><Relationship Id="rId9" Type="http://schemas.openxmlformats.org/officeDocument/2006/relationships/hyperlink" Target="https://www.youtube.com/inepimprensa" TargetMode="Externa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39F515E9-37ED-4225-917A-1A23B7FE413D}"/>
              </a:ext>
            </a:extLst>
          </p:cNvPr>
          <p:cNvSpPr txBox="1">
            <a:spLocks/>
          </p:cNvSpPr>
          <p:nvPr userDrawn="1"/>
        </p:nvSpPr>
        <p:spPr>
          <a:xfrm>
            <a:off x="334963" y="266801"/>
            <a:ext cx="4013201" cy="3266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66700" algn="l"/>
              </a:tabLst>
            </a:pPr>
            <a:r>
              <a:rPr lang="pt-BR" sz="26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Título</a:t>
            </a:r>
            <a:r>
              <a:rPr lang="pt-BR" sz="2600" b="1" baseline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– Nível 1</a:t>
            </a:r>
            <a:endParaRPr lang="pt-BR" sz="26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AE54C5C-E3B5-408C-9D05-0A5781AACAFF}"/>
              </a:ext>
            </a:extLst>
          </p:cNvPr>
          <p:cNvSpPr/>
          <p:nvPr userDrawn="1"/>
        </p:nvSpPr>
        <p:spPr>
          <a:xfrm>
            <a:off x="902831" y="2143723"/>
            <a:ext cx="871233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Título – Nível</a:t>
            </a:r>
            <a:r>
              <a:rPr lang="pt-BR" b="1" baseline="0" dirty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</a:t>
            </a:r>
            <a:endParaRPr lang="pt-BR" dirty="0">
              <a:solidFill>
                <a:schemeClr val="accent4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000" dirty="0">
              <a:solidFill>
                <a:schemeClr val="accent4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Lorem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ipsum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dolor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sit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amet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consectetur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adipiscing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elit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Nulla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sollicitudin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felis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nisi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a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maximus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nunc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aliquet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in. Nunc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ullamcorper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neque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metus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et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dignissim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dui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vulputate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in.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Praesent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vulputate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in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sapien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vel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aliquet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Nam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mattis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et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mauris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vitae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sagittis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Sed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eu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iaculis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nisl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sit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amet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tristique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diam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Cras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et nunc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commodo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lacinia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elit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eget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imperdiet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mauris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Nulla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et libero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vel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augue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maximus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finibus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eu non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elit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Duis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id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odio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turpis.</a:t>
            </a:r>
            <a:r>
              <a:rPr lang="pt-BR" sz="16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Enem</a:t>
            </a:r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reaplicação</a:t>
            </a:r>
          </a:p>
          <a:p>
            <a:pPr lvl="1"/>
            <a:endParaRPr lang="pt-BR" dirty="0">
              <a:solidFill>
                <a:schemeClr val="accent4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b="1" dirty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Título – Nível</a:t>
            </a:r>
            <a:r>
              <a:rPr lang="pt-BR" b="1" baseline="0" dirty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</a:t>
            </a:r>
            <a:endParaRPr lang="pt-BR" dirty="0">
              <a:solidFill>
                <a:schemeClr val="accent4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000" dirty="0">
              <a:solidFill>
                <a:schemeClr val="accent4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8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Lorem</a:t>
            </a:r>
            <a:r>
              <a:rPr lang="pt-BR" sz="18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ipsum </a:t>
            </a:r>
            <a:r>
              <a:rPr lang="pt-BR" sz="18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dolor</a:t>
            </a:r>
            <a:r>
              <a:rPr lang="pt-BR" sz="18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8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sit</a:t>
            </a:r>
            <a:r>
              <a:rPr lang="pt-BR" sz="18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8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amet</a:t>
            </a:r>
            <a:r>
              <a:rPr lang="pt-BR" sz="18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lang="pt-BR" sz="18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consectetur</a:t>
            </a:r>
            <a:r>
              <a:rPr lang="pt-BR" sz="18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8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adipiscing</a:t>
            </a:r>
            <a:r>
              <a:rPr lang="pt-BR" sz="18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8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elit</a:t>
            </a:r>
            <a:endParaRPr lang="pt-BR" sz="1800" b="0" i="0" kern="1200" dirty="0">
              <a:solidFill>
                <a:schemeClr val="bg2">
                  <a:lumMod val="25000"/>
                </a:schemeClr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8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Lorem</a:t>
            </a:r>
            <a:r>
              <a:rPr lang="pt-BR" sz="18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ipsum </a:t>
            </a:r>
            <a:r>
              <a:rPr lang="pt-BR" sz="18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dolor</a:t>
            </a:r>
            <a:r>
              <a:rPr lang="pt-BR" sz="18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8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sit</a:t>
            </a:r>
            <a:r>
              <a:rPr lang="pt-BR" sz="18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8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amet</a:t>
            </a:r>
            <a:r>
              <a:rPr lang="pt-BR" sz="18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lang="pt-BR" sz="18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consectetur</a:t>
            </a:r>
            <a:r>
              <a:rPr lang="pt-BR" sz="18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8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adipiscing</a:t>
            </a:r>
            <a:r>
              <a:rPr lang="pt-BR" sz="18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8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elit</a:t>
            </a:r>
            <a:endParaRPr lang="pt-BR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tângulo 4"/>
          <p:cNvSpPr/>
          <p:nvPr userDrawn="1"/>
        </p:nvSpPr>
        <p:spPr>
          <a:xfrm>
            <a:off x="673502" y="1275543"/>
            <a:ext cx="1975541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3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Título – Nível</a:t>
            </a:r>
            <a:r>
              <a:rPr lang="pt-BR" sz="2300" baseline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2</a:t>
            </a:r>
            <a:endParaRPr lang="pt-BR" sz="23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378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7066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CONTATO E REDE SO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369657C6-0CCA-4C2E-B7AC-E67E2964D09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8E2084F8-49CF-4463-A562-A89A1AED2A43}"/>
              </a:ext>
            </a:extLst>
          </p:cNvPr>
          <p:cNvSpPr/>
          <p:nvPr userDrawn="1"/>
        </p:nvSpPr>
        <p:spPr>
          <a:xfrm>
            <a:off x="4587042" y="1750488"/>
            <a:ext cx="3040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portal.inep.gov.br</a:t>
            </a:r>
            <a:endParaRPr lang="en-US" sz="2800" b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pic>
        <p:nvPicPr>
          <p:cNvPr id="16" name="Imagem 15">
            <a:hlinkClick r:id="rId2"/>
            <a:extLst>
              <a:ext uri="{FF2B5EF4-FFF2-40B4-BE49-F238E27FC236}">
                <a16:creationId xmlns:a16="http://schemas.microsoft.com/office/drawing/2014/main" id="{CDD86D18-F7C0-45E7-A614-4DB24DE94E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02" y="2887211"/>
            <a:ext cx="360026" cy="361460"/>
          </a:xfrm>
          <a:prstGeom prst="rect">
            <a:avLst/>
          </a:prstGeom>
        </p:spPr>
      </p:pic>
      <p:pic>
        <p:nvPicPr>
          <p:cNvPr id="17" name="Imagem 16">
            <a:hlinkClick r:id="rId4"/>
            <a:extLst>
              <a:ext uri="{FF2B5EF4-FFF2-40B4-BE49-F238E27FC236}">
                <a16:creationId xmlns:a16="http://schemas.microsoft.com/office/drawing/2014/main" id="{53C01B81-5BFE-45AC-8C1B-CE311677113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486" y="2892501"/>
            <a:ext cx="170544" cy="365048"/>
          </a:xfrm>
          <a:prstGeom prst="rect">
            <a:avLst/>
          </a:prstGeom>
        </p:spPr>
      </p:pic>
      <p:pic>
        <p:nvPicPr>
          <p:cNvPr id="18" name="Imagem 17">
            <a:hlinkClick r:id="rId7"/>
            <a:extLst>
              <a:ext uri="{FF2B5EF4-FFF2-40B4-BE49-F238E27FC236}">
                <a16:creationId xmlns:a16="http://schemas.microsoft.com/office/drawing/2014/main" id="{D1032281-3EAF-4C23-BF22-1D2E7CAFE6A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216" y="2927312"/>
            <a:ext cx="363600" cy="295425"/>
          </a:xfrm>
          <a:prstGeom prst="rect">
            <a:avLst/>
          </a:prstGeom>
        </p:spPr>
      </p:pic>
      <p:pic>
        <p:nvPicPr>
          <p:cNvPr id="19" name="Imagem 18">
            <a:hlinkClick r:id="rId9"/>
            <a:extLst>
              <a:ext uri="{FF2B5EF4-FFF2-40B4-BE49-F238E27FC236}">
                <a16:creationId xmlns:a16="http://schemas.microsoft.com/office/drawing/2014/main" id="{8C184422-5FBB-4834-ACCE-221D17A60F7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002" y="2902637"/>
            <a:ext cx="450000" cy="313601"/>
          </a:xfrm>
          <a:prstGeom prst="rect">
            <a:avLst/>
          </a:prstGeom>
        </p:spPr>
      </p:pic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035A87E9-B619-4BB2-9FAB-E71F8C0E0CAB}"/>
              </a:ext>
            </a:extLst>
          </p:cNvPr>
          <p:cNvCxnSpPr>
            <a:cxnSpLocks/>
          </p:cNvCxnSpPr>
          <p:nvPr userDrawn="1"/>
        </p:nvCxnSpPr>
        <p:spPr>
          <a:xfrm>
            <a:off x="1062707" y="2043551"/>
            <a:ext cx="3393883" cy="0"/>
          </a:xfrm>
          <a:prstGeom prst="line">
            <a:avLst/>
          </a:prstGeom>
          <a:ln w="28575"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tângulo 20">
            <a:extLst>
              <a:ext uri="{FF2B5EF4-FFF2-40B4-BE49-F238E27FC236}">
                <a16:creationId xmlns:a16="http://schemas.microsoft.com/office/drawing/2014/main" id="{D323B3BA-131D-4EAC-B8A6-E34EC63C12C3}"/>
              </a:ext>
            </a:extLst>
          </p:cNvPr>
          <p:cNvSpPr/>
          <p:nvPr userDrawn="1"/>
        </p:nvSpPr>
        <p:spPr>
          <a:xfrm>
            <a:off x="2380354" y="3982195"/>
            <a:ext cx="30405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solidFill>
                  <a:srgbClr val="B6B4AC"/>
                </a:solidFill>
              </a:rPr>
              <a:t>FALE CONOSCO</a:t>
            </a:r>
            <a:endParaRPr lang="en-US" sz="1400" b="1" dirty="0">
              <a:solidFill>
                <a:srgbClr val="B6B4AC"/>
              </a:solidFill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E117190C-9C3B-4F3A-9C16-705CE019CECE}"/>
              </a:ext>
            </a:extLst>
          </p:cNvPr>
          <p:cNvSpPr/>
          <p:nvPr userDrawn="1"/>
        </p:nvSpPr>
        <p:spPr>
          <a:xfrm>
            <a:off x="2380354" y="4329303"/>
            <a:ext cx="30405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solidFill>
                  <a:srgbClr val="B6B4AC"/>
                </a:solidFill>
              </a:rPr>
              <a:t>0800 616161</a:t>
            </a:r>
            <a:endParaRPr lang="en-US" sz="1400" dirty="0">
              <a:solidFill>
                <a:srgbClr val="B6B4AC"/>
              </a:solidFill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C626BFCF-6D28-490B-BE05-8608096BF1BC}"/>
              </a:ext>
            </a:extLst>
          </p:cNvPr>
          <p:cNvSpPr/>
          <p:nvPr userDrawn="1"/>
        </p:nvSpPr>
        <p:spPr>
          <a:xfrm>
            <a:off x="2380354" y="4605187"/>
            <a:ext cx="30405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solidFill>
                  <a:srgbClr val="B6B4AC"/>
                </a:solidFill>
              </a:rPr>
              <a:t>Autoatendimento</a:t>
            </a:r>
            <a:endParaRPr lang="en-US" sz="1400" dirty="0">
              <a:solidFill>
                <a:srgbClr val="B6B4AC"/>
              </a:solidFill>
            </a:endParaRPr>
          </a:p>
        </p:txBody>
      </p: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C64B4879-23BB-49FE-9780-7A0D2F8684F4}"/>
              </a:ext>
            </a:extLst>
          </p:cNvPr>
          <p:cNvCxnSpPr>
            <a:cxnSpLocks/>
          </p:cNvCxnSpPr>
          <p:nvPr userDrawn="1"/>
        </p:nvCxnSpPr>
        <p:spPr>
          <a:xfrm>
            <a:off x="7772401" y="2043551"/>
            <a:ext cx="3350007" cy="0"/>
          </a:xfrm>
          <a:prstGeom prst="line">
            <a:avLst/>
          </a:prstGeom>
          <a:ln w="28575"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106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9352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5747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6953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8651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4964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8200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7288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3260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_CONTATO E REDE SO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8E2084F8-49CF-4463-A562-A89A1AED2A43}"/>
              </a:ext>
            </a:extLst>
          </p:cNvPr>
          <p:cNvSpPr/>
          <p:nvPr userDrawn="1"/>
        </p:nvSpPr>
        <p:spPr>
          <a:xfrm>
            <a:off x="4019888" y="1750488"/>
            <a:ext cx="4152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gov.br/inep</a:t>
            </a:r>
            <a:endParaRPr lang="en-US" sz="2800" b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pic>
        <p:nvPicPr>
          <p:cNvPr id="16" name="Imagem 15">
            <a:hlinkClick r:id="rId2"/>
            <a:extLst>
              <a:ext uri="{FF2B5EF4-FFF2-40B4-BE49-F238E27FC236}">
                <a16:creationId xmlns:a16="http://schemas.microsoft.com/office/drawing/2014/main" id="{CDD86D18-F7C0-45E7-A614-4DB24DE94E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02" y="2887211"/>
            <a:ext cx="360026" cy="361460"/>
          </a:xfrm>
          <a:prstGeom prst="rect">
            <a:avLst/>
          </a:prstGeom>
        </p:spPr>
      </p:pic>
      <p:pic>
        <p:nvPicPr>
          <p:cNvPr id="17" name="Imagem 16">
            <a:hlinkClick r:id="rId4"/>
            <a:extLst>
              <a:ext uri="{FF2B5EF4-FFF2-40B4-BE49-F238E27FC236}">
                <a16:creationId xmlns:a16="http://schemas.microsoft.com/office/drawing/2014/main" id="{53C01B81-5BFE-45AC-8C1B-CE311677113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486" y="2892501"/>
            <a:ext cx="170544" cy="365048"/>
          </a:xfrm>
          <a:prstGeom prst="rect">
            <a:avLst/>
          </a:prstGeom>
        </p:spPr>
      </p:pic>
      <p:pic>
        <p:nvPicPr>
          <p:cNvPr id="18" name="Imagem 17">
            <a:hlinkClick r:id="rId7"/>
            <a:extLst>
              <a:ext uri="{FF2B5EF4-FFF2-40B4-BE49-F238E27FC236}">
                <a16:creationId xmlns:a16="http://schemas.microsoft.com/office/drawing/2014/main" id="{D1032281-3EAF-4C23-BF22-1D2E7CAFE6A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216" y="2927312"/>
            <a:ext cx="363600" cy="295425"/>
          </a:xfrm>
          <a:prstGeom prst="rect">
            <a:avLst/>
          </a:prstGeom>
        </p:spPr>
      </p:pic>
      <p:pic>
        <p:nvPicPr>
          <p:cNvPr id="19" name="Imagem 18">
            <a:hlinkClick r:id="rId9"/>
            <a:extLst>
              <a:ext uri="{FF2B5EF4-FFF2-40B4-BE49-F238E27FC236}">
                <a16:creationId xmlns:a16="http://schemas.microsoft.com/office/drawing/2014/main" id="{8C184422-5FBB-4834-ACCE-221D17A60F7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002" y="2902637"/>
            <a:ext cx="450000" cy="313601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D323B3BA-131D-4EAC-B8A6-E34EC63C12C3}"/>
              </a:ext>
            </a:extLst>
          </p:cNvPr>
          <p:cNvSpPr/>
          <p:nvPr userDrawn="1"/>
        </p:nvSpPr>
        <p:spPr>
          <a:xfrm>
            <a:off x="2380354" y="3982195"/>
            <a:ext cx="30405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solidFill>
                  <a:srgbClr val="B6B4AC"/>
                </a:solidFill>
              </a:rPr>
              <a:t>FALE CONOSCO</a:t>
            </a:r>
            <a:endParaRPr lang="en-US" sz="1400" b="1" dirty="0">
              <a:solidFill>
                <a:srgbClr val="B6B4AC"/>
              </a:solidFill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E117190C-9C3B-4F3A-9C16-705CE019CECE}"/>
              </a:ext>
            </a:extLst>
          </p:cNvPr>
          <p:cNvSpPr/>
          <p:nvPr userDrawn="1"/>
        </p:nvSpPr>
        <p:spPr>
          <a:xfrm>
            <a:off x="2380354" y="4329303"/>
            <a:ext cx="30405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solidFill>
                  <a:srgbClr val="B6B4AC"/>
                </a:solidFill>
              </a:rPr>
              <a:t>0800 616161</a:t>
            </a:r>
            <a:endParaRPr lang="en-US" sz="1400" dirty="0">
              <a:solidFill>
                <a:srgbClr val="B6B4AC"/>
              </a:solidFill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C626BFCF-6D28-490B-BE05-8608096BF1BC}"/>
              </a:ext>
            </a:extLst>
          </p:cNvPr>
          <p:cNvSpPr/>
          <p:nvPr userDrawn="1"/>
        </p:nvSpPr>
        <p:spPr>
          <a:xfrm>
            <a:off x="2380354" y="4605187"/>
            <a:ext cx="30405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solidFill>
                  <a:srgbClr val="B6B4AC"/>
                </a:solidFill>
              </a:rPr>
              <a:t>Autoatendimento</a:t>
            </a:r>
            <a:endParaRPr lang="en-US" sz="1400" dirty="0">
              <a:solidFill>
                <a:srgbClr val="B6B4AC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582717" y="2043551"/>
            <a:ext cx="11026566" cy="0"/>
            <a:chOff x="1062707" y="2043551"/>
            <a:chExt cx="11026566" cy="0"/>
          </a:xfrm>
        </p:grpSpPr>
        <p:cxnSp>
          <p:nvCxnSpPr>
            <p:cNvPr id="20" name="Conector reto 19">
              <a:extLst>
                <a:ext uri="{FF2B5EF4-FFF2-40B4-BE49-F238E27FC236}">
                  <a16:creationId xmlns:a16="http://schemas.microsoft.com/office/drawing/2014/main" id="{035A87E9-B619-4BB2-9FAB-E71F8C0E0C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62707" y="2043551"/>
              <a:ext cx="4100119" cy="0"/>
            </a:xfrm>
            <a:prstGeom prst="line">
              <a:avLst/>
            </a:prstGeom>
            <a:ln w="28575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26">
              <a:extLst>
                <a:ext uri="{FF2B5EF4-FFF2-40B4-BE49-F238E27FC236}">
                  <a16:creationId xmlns:a16="http://schemas.microsoft.com/office/drawing/2014/main" id="{C64B4879-23BB-49FE-9780-7A0D2F8684F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961445" y="2043551"/>
              <a:ext cx="4127828" cy="0"/>
            </a:xfrm>
            <a:prstGeom prst="line">
              <a:avLst/>
            </a:prstGeom>
            <a:ln w="28575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24353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10C8881C-4EC3-0D43-BA73-57A5B683D40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73099" y="1306286"/>
            <a:ext cx="10756899" cy="4713514"/>
          </a:xfrm>
          <a:prstGeom prst="rect">
            <a:avLst/>
          </a:prstGeom>
        </p:spPr>
        <p:txBody>
          <a:bodyPr/>
          <a:lstStyle>
            <a:lvl1pPr marL="0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pt-BR" dirty="0"/>
              <a:t>Clique para editar os estilos de texto Mestres </a:t>
            </a:r>
            <a:r>
              <a:rPr lang="pt-BR" dirty="0" err="1"/>
              <a:t>aojsCPÓsksçpkDPSCKáksçk;sdAKc</a:t>
            </a:r>
            <a:r>
              <a:rPr lang="pt-BR" dirty="0"/>
              <a:t>; ‘</a:t>
            </a:r>
            <a:r>
              <a:rPr lang="pt-BR" dirty="0" err="1"/>
              <a:t>pK’SCKascSC</a:t>
            </a:r>
            <a:endParaRPr lang="pt-BR" dirty="0"/>
          </a:p>
          <a:p>
            <a:pPr lvl="1"/>
            <a:r>
              <a:rPr lang="pt-BR" dirty="0"/>
              <a:t>Segundo nível</a:t>
            </a:r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2B2ACCF3-19FD-C549-9D9F-848B964AE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3" y="163287"/>
            <a:ext cx="11005457" cy="468084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81292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19E5C8EE-DEE3-4E32-93D1-BF0D5783F66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991" y="6479728"/>
            <a:ext cx="842450" cy="288618"/>
          </a:xfrm>
          <a:prstGeom prst="rect">
            <a:avLst/>
          </a:prstGeom>
        </p:spPr>
      </p:pic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32785AFD-39B6-4F07-AD23-04335D7DB00A}"/>
              </a:ext>
            </a:extLst>
          </p:cNvPr>
          <p:cNvCxnSpPr/>
          <p:nvPr userDrawn="1"/>
        </p:nvCxnSpPr>
        <p:spPr>
          <a:xfrm>
            <a:off x="0" y="6592140"/>
            <a:ext cx="11052672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32785AFD-39B6-4F07-AD23-04335D7DB00A}"/>
              </a:ext>
            </a:extLst>
          </p:cNvPr>
          <p:cNvCxnSpPr/>
          <p:nvPr userDrawn="1"/>
        </p:nvCxnSpPr>
        <p:spPr>
          <a:xfrm>
            <a:off x="0" y="637251"/>
            <a:ext cx="12293600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25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57" r:id="rId2"/>
    <p:sldLayoutId id="2147483649" r:id="rId3"/>
    <p:sldLayoutId id="2147483650" r:id="rId4"/>
    <p:sldLayoutId id="2147483689" r:id="rId5"/>
    <p:sldLayoutId id="2147483657" r:id="rId6"/>
    <p:sldLayoutId id="2147483726" r:id="rId7"/>
    <p:sldLayoutId id="2147483759" r:id="rId8"/>
    <p:sldLayoutId id="2147483795" r:id="rId9"/>
    <p:sldLayoutId id="2147483797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Text">
            <a:extLst>
              <a:ext uri="{FF2B5EF4-FFF2-40B4-BE49-F238E27FC236}">
                <a16:creationId xmlns:a16="http://schemas.microsoft.com/office/drawing/2014/main" id="{892148A9-9435-4769-A104-D5ECF63CA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1750"/>
            <a:ext cx="121920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080CECB9-D756-434C-800B-84CED8093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2254250"/>
            <a:ext cx="12192000" cy="460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695613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</p:sldLayoutIdLst>
  <p:hf hdr="0" dt="0"/>
  <p:txStyles>
    <p:titleStyle>
      <a:lvl1pPr algn="ctr" defTabSz="829361" rtl="0" eaLnBrk="1" latinLnBrk="0" hangingPunct="1">
        <a:spcBef>
          <a:spcPct val="0"/>
        </a:spcBef>
        <a:buNone/>
        <a:defRPr sz="399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1010" indent="-311010" algn="l" defTabSz="8293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2" kern="1200">
          <a:solidFill>
            <a:schemeClr val="tx1"/>
          </a:solidFill>
          <a:latin typeface="+mn-lt"/>
          <a:ea typeface="+mn-ea"/>
          <a:cs typeface="+mn-cs"/>
        </a:defRPr>
      </a:lvl1pPr>
      <a:lvl2pPr marL="673856" indent="-259175" algn="l" defTabSz="829361" rtl="0" eaLnBrk="1" latinLnBrk="0" hangingPunct="1">
        <a:spcBef>
          <a:spcPct val="20000"/>
        </a:spcBef>
        <a:buFont typeface="Arial" panose="020B0604020202020204" pitchFamily="34" charset="0"/>
        <a:buChar char="–"/>
        <a:defRPr sz="25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701" indent="-207340" algn="l" defTabSz="8293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3pPr>
      <a:lvl4pPr marL="1451381" indent="-207340" algn="l" defTabSz="829361" rtl="0" eaLnBrk="1" latinLnBrk="0" hangingPunct="1">
        <a:spcBef>
          <a:spcPct val="20000"/>
        </a:spcBef>
        <a:buFont typeface="Arial" panose="020B0604020202020204" pitchFamily="34" charset="0"/>
        <a:buChar char="–"/>
        <a:defRPr sz="1814" kern="1200">
          <a:solidFill>
            <a:schemeClr val="tx1"/>
          </a:solidFill>
          <a:latin typeface="+mn-lt"/>
          <a:ea typeface="+mn-ea"/>
          <a:cs typeface="+mn-cs"/>
        </a:defRPr>
      </a:lvl4pPr>
      <a:lvl5pPr marL="1866062" indent="-207340" algn="l" defTabSz="829361" rtl="0" eaLnBrk="1" latinLnBrk="0" hangingPunct="1">
        <a:spcBef>
          <a:spcPct val="20000"/>
        </a:spcBef>
        <a:buFont typeface="Arial" panose="020B0604020202020204" pitchFamily="34" charset="0"/>
        <a:buChar char="»"/>
        <a:defRPr sz="1814" kern="1200">
          <a:solidFill>
            <a:schemeClr val="tx1"/>
          </a:solidFill>
          <a:latin typeface="+mn-lt"/>
          <a:ea typeface="+mn-ea"/>
          <a:cs typeface="+mn-cs"/>
        </a:defRPr>
      </a:lvl5pPr>
      <a:lvl6pPr marL="2280742" indent="-207340" algn="l" defTabSz="829361" rtl="0" eaLnBrk="1" latinLnBrk="0" hangingPunct="1">
        <a:spcBef>
          <a:spcPct val="20000"/>
        </a:spcBef>
        <a:buFont typeface="Arial" panose="020B0604020202020204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6pPr>
      <a:lvl7pPr marL="2695423" indent="-207340" algn="l" defTabSz="829361" rtl="0" eaLnBrk="1" latinLnBrk="0" hangingPunct="1">
        <a:spcBef>
          <a:spcPct val="20000"/>
        </a:spcBef>
        <a:buFont typeface="Arial" panose="020B0604020202020204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7pPr>
      <a:lvl8pPr marL="3110103" indent="-207340" algn="l" defTabSz="829361" rtl="0" eaLnBrk="1" latinLnBrk="0" hangingPunct="1">
        <a:spcBef>
          <a:spcPct val="20000"/>
        </a:spcBef>
        <a:buFont typeface="Arial" panose="020B0604020202020204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8pPr>
      <a:lvl9pPr marL="3524783" indent="-207340" algn="l" defTabSz="829361" rtl="0" eaLnBrk="1" latinLnBrk="0" hangingPunct="1">
        <a:spcBef>
          <a:spcPct val="20000"/>
        </a:spcBef>
        <a:buFont typeface="Arial" panose="020B0604020202020204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680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361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1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8722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402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082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2763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7443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70BE050E-9E3C-48E0-8924-8E8D3836AA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" y="188950"/>
            <a:ext cx="7867893" cy="148004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F66865C-C394-46D7-B219-8E15F5D9FA58}"/>
              </a:ext>
            </a:extLst>
          </p:cNvPr>
          <p:cNvSpPr txBox="1"/>
          <p:nvPr/>
        </p:nvSpPr>
        <p:spPr>
          <a:xfrm>
            <a:off x="328561" y="5285161"/>
            <a:ext cx="116788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Diretoria de Avaliação da Educação Superior - DAES</a:t>
            </a:r>
          </a:p>
          <a:p>
            <a:r>
              <a:rPr lang="pt-BR" dirty="0"/>
              <a:t>Coordenação-Geral de Avaliação dos Cursos de Graduação e Instituições de Ensino Superior</a:t>
            </a:r>
            <a:endParaRPr lang="pt-BR" sz="14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endParaRPr lang="pt-BR" sz="14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>
              <a:tabLst>
                <a:tab pos="266700" algn="l"/>
              </a:tabLst>
            </a:pPr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Brasília | DF | 15 de Fevereiro de 2022</a:t>
            </a:r>
            <a:endParaRPr lang="pt-BR" sz="12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7918" y="374008"/>
            <a:ext cx="6311403" cy="4459958"/>
          </a:xfrm>
          <a:prstGeom prst="rect">
            <a:avLst/>
          </a:prstGeom>
        </p:spPr>
      </p:pic>
      <p:sp>
        <p:nvSpPr>
          <p:cNvPr id="10" name="Retângulo de cantos arredondados 9"/>
          <p:cNvSpPr/>
          <p:nvPr/>
        </p:nvSpPr>
        <p:spPr>
          <a:xfrm>
            <a:off x="-261257" y="3756748"/>
            <a:ext cx="5225143" cy="1262276"/>
          </a:xfrm>
          <a:prstGeom prst="round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452911" y="3849277"/>
            <a:ext cx="39297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DADOS ATUALIZADOS E PERSPECTIVAS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906" y="273132"/>
            <a:ext cx="5158511" cy="114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309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ABBDA2-0B1D-4021-B5E1-C2B7EE2AA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cap="all" dirty="0">
                <a:latin typeface="Gotham" panose="02000504050000020004" pitchFamily="2" charset="0"/>
              </a:rPr>
              <a:t>Capacitações 2021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FBB53AA9-825E-4D2F-B9AC-325578C519D7}"/>
              </a:ext>
            </a:extLst>
          </p:cNvPr>
          <p:cNvGraphicFramePr>
            <a:graphicFrameLocks noGrp="1"/>
          </p:cNvGraphicFramePr>
          <p:nvPr/>
        </p:nvGraphicFramePr>
        <p:xfrm>
          <a:off x="638075" y="868218"/>
          <a:ext cx="4839089" cy="5453614"/>
        </p:xfrm>
        <a:graphic>
          <a:graphicData uri="http://schemas.openxmlformats.org/drawingml/2006/table">
            <a:tbl>
              <a:tblPr/>
              <a:tblGrid>
                <a:gridCol w="969052">
                  <a:extLst>
                    <a:ext uri="{9D8B030D-6E8A-4147-A177-3AD203B41FA5}">
                      <a16:colId xmlns:a16="http://schemas.microsoft.com/office/drawing/2014/main" val="2930468024"/>
                    </a:ext>
                  </a:extLst>
                </a:gridCol>
                <a:gridCol w="2142837">
                  <a:extLst>
                    <a:ext uri="{9D8B030D-6E8A-4147-A177-3AD203B41FA5}">
                      <a16:colId xmlns:a16="http://schemas.microsoft.com/office/drawing/2014/main" val="1720554086"/>
                    </a:ext>
                  </a:extLst>
                </a:gridCol>
                <a:gridCol w="905163">
                  <a:extLst>
                    <a:ext uri="{9D8B030D-6E8A-4147-A177-3AD203B41FA5}">
                      <a16:colId xmlns:a16="http://schemas.microsoft.com/office/drawing/2014/main" val="2491071002"/>
                    </a:ext>
                  </a:extLst>
                </a:gridCol>
                <a:gridCol w="822037">
                  <a:extLst>
                    <a:ext uri="{9D8B030D-6E8A-4147-A177-3AD203B41FA5}">
                      <a16:colId xmlns:a16="http://schemas.microsoft.com/office/drawing/2014/main" val="2573167282"/>
                    </a:ext>
                  </a:extLst>
                </a:gridCol>
              </a:tblGrid>
              <a:tr h="218477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CAPACITAÇÃO - AVALIAÇÃO VIRTUAL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09179"/>
                  </a:ext>
                </a:extLst>
              </a:tr>
              <a:tr h="42864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Período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Inscritos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Capacitados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317556"/>
                  </a:ext>
                </a:extLst>
              </a:tr>
              <a:tr h="21847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C1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Abril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1184236"/>
                  </a:ext>
                </a:extLst>
              </a:tr>
              <a:tr h="21847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C2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Abril - Maio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1.014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844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8574997"/>
                  </a:ext>
                </a:extLst>
              </a:tr>
              <a:tr h="21847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C3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Maio - Junho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758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592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8787923"/>
                  </a:ext>
                </a:extLst>
              </a:tr>
              <a:tr h="21847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C4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Junho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2701121"/>
                  </a:ext>
                </a:extLst>
              </a:tr>
              <a:tr h="21847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C5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Junho - Julho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8198538"/>
                  </a:ext>
                </a:extLst>
              </a:tr>
              <a:tr h="21847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C6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Junho - Julho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9486849"/>
                  </a:ext>
                </a:extLst>
              </a:tr>
              <a:tr h="21847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C7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Junho - Julho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0333494"/>
                  </a:ext>
                </a:extLst>
              </a:tr>
              <a:tr h="21847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C8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Julho - Setembro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676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541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6158547"/>
                  </a:ext>
                </a:extLst>
              </a:tr>
              <a:tr h="21847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C9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Julho - Setembro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672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502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7985740"/>
                  </a:ext>
                </a:extLst>
              </a:tr>
              <a:tr h="21847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C10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Julho - Setembro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672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4615396"/>
                  </a:ext>
                </a:extLst>
              </a:tr>
              <a:tr h="21847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C11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Setembro -  Outubro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679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1834667"/>
                  </a:ext>
                </a:extLst>
              </a:tr>
              <a:tr h="21847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C12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Setembro -  Outubro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701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3934486"/>
                  </a:ext>
                </a:extLst>
              </a:tr>
              <a:tr h="21847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C13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Setembro -  Outubro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701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9453844"/>
                  </a:ext>
                </a:extLst>
              </a:tr>
              <a:tr h="21847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C14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Setembro -  Outubro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701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8942329"/>
                  </a:ext>
                </a:extLst>
              </a:tr>
              <a:tr h="21847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C15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Setembro -  Outubro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695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6470008"/>
                  </a:ext>
                </a:extLst>
              </a:tr>
              <a:tr h="21847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C16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Outubro - Novembro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519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73572"/>
                  </a:ext>
                </a:extLst>
              </a:tr>
              <a:tr h="21847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C17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Outubro - Novembro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538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1928632"/>
                  </a:ext>
                </a:extLst>
              </a:tr>
              <a:tr h="21847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C18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Outubro - Novembro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611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3638647"/>
                  </a:ext>
                </a:extLst>
              </a:tr>
              <a:tr h="21847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C19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Outubro - Novembro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648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9984764"/>
                  </a:ext>
                </a:extLst>
              </a:tr>
              <a:tr h="21847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C20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Outubro - Novembro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8542610"/>
                  </a:ext>
                </a:extLst>
              </a:tr>
              <a:tr h="21847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11.400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5.925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3490099"/>
                  </a:ext>
                </a:extLst>
              </a:tr>
              <a:tr h="21847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 REPETIÇÃO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8.618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5.920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2053271"/>
                  </a:ext>
                </a:extLst>
              </a:tr>
            </a:tbl>
          </a:graphicData>
        </a:graphic>
      </p:graphicFrame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7B237449-6C6C-406D-BCDF-2F00B2BD7D3D}"/>
              </a:ext>
            </a:extLst>
          </p:cNvPr>
          <p:cNvGraphicFramePr>
            <a:graphicFrameLocks noGrp="1"/>
          </p:cNvGraphicFramePr>
          <p:nvPr/>
        </p:nvGraphicFramePr>
        <p:xfrm>
          <a:off x="6514710" y="874395"/>
          <a:ext cx="4839090" cy="2554605"/>
        </p:xfrm>
        <a:graphic>
          <a:graphicData uri="http://schemas.openxmlformats.org/drawingml/2006/table">
            <a:tbl>
              <a:tblPr/>
              <a:tblGrid>
                <a:gridCol w="969052">
                  <a:extLst>
                    <a:ext uri="{9D8B030D-6E8A-4147-A177-3AD203B41FA5}">
                      <a16:colId xmlns:a16="http://schemas.microsoft.com/office/drawing/2014/main" val="4080018515"/>
                    </a:ext>
                  </a:extLst>
                </a:gridCol>
                <a:gridCol w="2152073">
                  <a:extLst>
                    <a:ext uri="{9D8B030D-6E8A-4147-A177-3AD203B41FA5}">
                      <a16:colId xmlns:a16="http://schemas.microsoft.com/office/drawing/2014/main" val="3547651791"/>
                    </a:ext>
                  </a:extLst>
                </a:gridCol>
                <a:gridCol w="886691">
                  <a:extLst>
                    <a:ext uri="{9D8B030D-6E8A-4147-A177-3AD203B41FA5}">
                      <a16:colId xmlns:a16="http://schemas.microsoft.com/office/drawing/2014/main" val="3002735187"/>
                    </a:ext>
                  </a:extLst>
                </a:gridCol>
                <a:gridCol w="831274">
                  <a:extLst>
                    <a:ext uri="{9D8B030D-6E8A-4147-A177-3AD203B41FA5}">
                      <a16:colId xmlns:a16="http://schemas.microsoft.com/office/drawing/2014/main" val="2558416937"/>
                    </a:ext>
                  </a:extLst>
                </a:gridCol>
              </a:tblGrid>
              <a:tr h="23812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CAPACITAÇÃO - EDITAL 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03806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Período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Inscritos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Aprovados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87141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Agosto - Outubro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09456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Agosto - Outubro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9674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Agosto - Outubro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96154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Agosto - Outubro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7699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Agosto - Outubro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093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Outubro - Dezembro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33522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Outubro - Dezembro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0676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Outubro - Dezembro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46465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Outubro - Dezembro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75728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Outubro - Dezembro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1130757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702083"/>
                  </a:ext>
                </a:extLst>
              </a:tr>
            </a:tbl>
          </a:graphicData>
        </a:graphic>
      </p:graphicFrame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09628D06-0E2B-429B-9336-53D6E9EB144D}"/>
              </a:ext>
            </a:extLst>
          </p:cNvPr>
          <p:cNvGraphicFramePr>
            <a:graphicFrameLocks noGrp="1"/>
          </p:cNvGraphicFramePr>
          <p:nvPr/>
        </p:nvGraphicFramePr>
        <p:xfrm>
          <a:off x="6514710" y="3545510"/>
          <a:ext cx="4839090" cy="773430"/>
        </p:xfrm>
        <a:graphic>
          <a:graphicData uri="http://schemas.openxmlformats.org/drawingml/2006/table">
            <a:tbl>
              <a:tblPr/>
              <a:tblGrid>
                <a:gridCol w="966745">
                  <a:extLst>
                    <a:ext uri="{9D8B030D-6E8A-4147-A177-3AD203B41FA5}">
                      <a16:colId xmlns:a16="http://schemas.microsoft.com/office/drawing/2014/main" val="2884968190"/>
                    </a:ext>
                  </a:extLst>
                </a:gridCol>
                <a:gridCol w="2152072">
                  <a:extLst>
                    <a:ext uri="{9D8B030D-6E8A-4147-A177-3AD203B41FA5}">
                      <a16:colId xmlns:a16="http://schemas.microsoft.com/office/drawing/2014/main" val="1268833552"/>
                    </a:ext>
                  </a:extLst>
                </a:gridCol>
                <a:gridCol w="886691">
                  <a:extLst>
                    <a:ext uri="{9D8B030D-6E8A-4147-A177-3AD203B41FA5}">
                      <a16:colId xmlns:a16="http://schemas.microsoft.com/office/drawing/2014/main" val="3653786284"/>
                    </a:ext>
                  </a:extLst>
                </a:gridCol>
                <a:gridCol w="833582">
                  <a:extLst>
                    <a:ext uri="{9D8B030D-6E8A-4147-A177-3AD203B41FA5}">
                      <a16:colId xmlns:a16="http://schemas.microsoft.com/office/drawing/2014/main" val="3700897341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RECAPACITAÇÃO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42374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Período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Inscritos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Aprovados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196705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Recapacitação 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Novembro - Dezembro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0572324"/>
                  </a:ext>
                </a:extLst>
              </a:tr>
            </a:tbl>
          </a:graphicData>
        </a:graphic>
      </p:graphicFrame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3247CBCC-6CC2-4C8B-A259-47340327DD3D}"/>
              </a:ext>
            </a:extLst>
          </p:cNvPr>
          <p:cNvGraphicFramePr>
            <a:graphicFrameLocks noGrp="1"/>
          </p:cNvGraphicFramePr>
          <p:nvPr/>
        </p:nvGraphicFramePr>
        <p:xfrm>
          <a:off x="6514709" y="4465930"/>
          <a:ext cx="4839090" cy="1083566"/>
        </p:xfrm>
        <a:graphic>
          <a:graphicData uri="http://schemas.openxmlformats.org/drawingml/2006/table">
            <a:tbl>
              <a:tblPr/>
              <a:tblGrid>
                <a:gridCol w="3128055">
                  <a:extLst>
                    <a:ext uri="{9D8B030D-6E8A-4147-A177-3AD203B41FA5}">
                      <a16:colId xmlns:a16="http://schemas.microsoft.com/office/drawing/2014/main" val="694983904"/>
                    </a:ext>
                  </a:extLst>
                </a:gridCol>
                <a:gridCol w="905163">
                  <a:extLst>
                    <a:ext uri="{9D8B030D-6E8A-4147-A177-3AD203B41FA5}">
                      <a16:colId xmlns:a16="http://schemas.microsoft.com/office/drawing/2014/main" val="1857908266"/>
                    </a:ext>
                  </a:extLst>
                </a:gridCol>
                <a:gridCol w="805872">
                  <a:extLst>
                    <a:ext uri="{9D8B030D-6E8A-4147-A177-3AD203B41FA5}">
                      <a16:colId xmlns:a16="http://schemas.microsoft.com/office/drawing/2014/main" val="2208803392"/>
                    </a:ext>
                  </a:extLst>
                </a:gridCol>
              </a:tblGrid>
              <a:tr h="23812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CAPACITAÇÃO CTAA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9336550"/>
                  </a:ext>
                </a:extLst>
              </a:tr>
              <a:tr h="8061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Inscritos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Momento síncrono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849462"/>
                  </a:ext>
                </a:extLst>
              </a:tr>
              <a:tr h="27775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Capacitação para o trabalho nos colegiados da CTAA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67282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219443"/>
                  </a:ext>
                </a:extLst>
              </a:tr>
            </a:tbl>
          </a:graphicData>
        </a:graphic>
      </p:graphicFrame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BBCFE121-BF90-4325-A15C-F79D821B0D8A}"/>
              </a:ext>
            </a:extLst>
          </p:cNvPr>
          <p:cNvGraphicFramePr>
            <a:graphicFrameLocks noGrp="1"/>
          </p:cNvGraphicFramePr>
          <p:nvPr/>
        </p:nvGraphicFramePr>
        <p:xfrm>
          <a:off x="6514709" y="5691266"/>
          <a:ext cx="4839088" cy="630555"/>
        </p:xfrm>
        <a:graphic>
          <a:graphicData uri="http://schemas.openxmlformats.org/drawingml/2006/table">
            <a:tbl>
              <a:tblPr/>
              <a:tblGrid>
                <a:gridCol w="957509">
                  <a:extLst>
                    <a:ext uri="{9D8B030D-6E8A-4147-A177-3AD203B41FA5}">
                      <a16:colId xmlns:a16="http://schemas.microsoft.com/office/drawing/2014/main" val="896585452"/>
                    </a:ext>
                  </a:extLst>
                </a:gridCol>
                <a:gridCol w="2161309">
                  <a:extLst>
                    <a:ext uri="{9D8B030D-6E8A-4147-A177-3AD203B41FA5}">
                      <a16:colId xmlns:a16="http://schemas.microsoft.com/office/drawing/2014/main" val="4008826094"/>
                    </a:ext>
                  </a:extLst>
                </a:gridCol>
                <a:gridCol w="905164">
                  <a:extLst>
                    <a:ext uri="{9D8B030D-6E8A-4147-A177-3AD203B41FA5}">
                      <a16:colId xmlns:a16="http://schemas.microsoft.com/office/drawing/2014/main" val="3963053294"/>
                    </a:ext>
                  </a:extLst>
                </a:gridCol>
                <a:gridCol w="815106">
                  <a:extLst>
                    <a:ext uri="{9D8B030D-6E8A-4147-A177-3AD203B41FA5}">
                      <a16:colId xmlns:a16="http://schemas.microsoft.com/office/drawing/2014/main" val="748795529"/>
                    </a:ext>
                  </a:extLst>
                </a:gridCol>
              </a:tblGrid>
              <a:tr h="23812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CAPACITAÇÃO - DUPLO PERFIL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14911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Período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Inscritos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5577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Duplo Perfil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Fevereiro - Setembro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488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0556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91489" y="137160"/>
            <a:ext cx="11193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Gotham" panose="02000504050000020004" pitchFamily="2" charset="0"/>
                <a:cs typeface="Calibri" panose="020F0502020204030204" pitchFamily="34" charset="0"/>
              </a:rPr>
              <a:t>AVALIAÇÃO DA CONDUTA ÉTICA DOS AVALIADORES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F591CA17-5BD7-4FCA-920B-1F61131E94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347449"/>
              </p:ext>
            </p:extLst>
          </p:nvPr>
        </p:nvGraphicFramePr>
        <p:xfrm>
          <a:off x="491490" y="1099457"/>
          <a:ext cx="5822224" cy="4959553"/>
        </p:xfrm>
        <a:graphic>
          <a:graphicData uri="http://schemas.openxmlformats.org/drawingml/2006/table">
            <a:tbl>
              <a:tblPr firstRow="1" lastRow="1" bandRow="1">
                <a:tableStyleId>{21E4AEA4-8DFA-4A89-87EB-49C32662AFE0}</a:tableStyleId>
              </a:tblPr>
              <a:tblGrid>
                <a:gridCol w="4522581">
                  <a:extLst>
                    <a:ext uri="{9D8B030D-6E8A-4147-A177-3AD203B41FA5}">
                      <a16:colId xmlns:a16="http://schemas.microsoft.com/office/drawing/2014/main" val="282952359"/>
                    </a:ext>
                  </a:extLst>
                </a:gridCol>
                <a:gridCol w="1299643">
                  <a:extLst>
                    <a:ext uri="{9D8B030D-6E8A-4147-A177-3AD203B41FA5}">
                      <a16:colId xmlns:a16="http://schemas.microsoft.com/office/drawing/2014/main" val="1643798957"/>
                    </a:ext>
                  </a:extLst>
                </a:gridCol>
              </a:tblGrid>
              <a:tr h="790477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1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QUANTIDADE DE PROCESSOS</a:t>
                      </a:r>
                      <a:endParaRPr lang="pt-BR" sz="2200" b="1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6178" marR="14918" marT="143214" marB="14321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1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pt-BR" sz="2200" b="1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6178" marR="14918" marT="143214" marB="143214" anchor="ctr"/>
                </a:tc>
                <a:extLst>
                  <a:ext uri="{0D108BD9-81ED-4DB2-BD59-A6C34878D82A}">
                    <a16:rowId xmlns:a16="http://schemas.microsoft.com/office/drawing/2014/main" val="3430794794"/>
                  </a:ext>
                </a:extLst>
              </a:tr>
              <a:tr h="564055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PROCESSOS 2017</a:t>
                      </a:r>
                      <a:endParaRPr lang="pt-BR" sz="2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6178" marR="14918" marT="143214" marB="143214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pt-BR" sz="2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6178" marR="14918" marT="143214" marB="143214" anchor="b"/>
                </a:tc>
                <a:extLst>
                  <a:ext uri="{0D108BD9-81ED-4DB2-BD59-A6C34878D82A}">
                    <a16:rowId xmlns:a16="http://schemas.microsoft.com/office/drawing/2014/main" val="3176447948"/>
                  </a:ext>
                </a:extLst>
              </a:tr>
              <a:tr h="564055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PROCESSOS 2018</a:t>
                      </a:r>
                      <a:endParaRPr lang="pt-BR" sz="2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6178" marR="14918" marT="143214" marB="143214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  <a:endParaRPr lang="pt-BR" sz="2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6178" marR="14918" marT="143214" marB="143214" anchor="b"/>
                </a:tc>
                <a:extLst>
                  <a:ext uri="{0D108BD9-81ED-4DB2-BD59-A6C34878D82A}">
                    <a16:rowId xmlns:a16="http://schemas.microsoft.com/office/drawing/2014/main" val="3702278044"/>
                  </a:ext>
                </a:extLst>
              </a:tr>
              <a:tr h="564055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PROCESSOS 2019</a:t>
                      </a:r>
                      <a:endParaRPr lang="pt-BR" sz="2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6178" marR="14918" marT="143214" marB="143214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82</a:t>
                      </a:r>
                      <a:endParaRPr lang="pt-BR" sz="20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6178" marR="14918" marT="143214" marB="143214" anchor="b"/>
                </a:tc>
                <a:extLst>
                  <a:ext uri="{0D108BD9-81ED-4DB2-BD59-A6C34878D82A}">
                    <a16:rowId xmlns:a16="http://schemas.microsoft.com/office/drawing/2014/main" val="335556972"/>
                  </a:ext>
                </a:extLst>
              </a:tr>
              <a:tr h="564055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PROCESSOS 2020</a:t>
                      </a:r>
                      <a:endParaRPr lang="pt-BR" sz="20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6178" marR="14918" marT="143214" marB="143214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118</a:t>
                      </a:r>
                      <a:endParaRPr lang="pt-BR" sz="2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6178" marR="14918" marT="143214" marB="143214" anchor="b"/>
                </a:tc>
                <a:extLst>
                  <a:ext uri="{0D108BD9-81ED-4DB2-BD59-A6C34878D82A}">
                    <a16:rowId xmlns:a16="http://schemas.microsoft.com/office/drawing/2014/main" val="502236940"/>
                  </a:ext>
                </a:extLst>
              </a:tr>
              <a:tr h="564055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PROCESSOS 2021</a:t>
                      </a:r>
                      <a:endParaRPr lang="pt-BR" sz="2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6178" marR="14918" marT="143214" marB="143214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121</a:t>
                      </a:r>
                      <a:endParaRPr lang="pt-BR" sz="2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6178" marR="14918" marT="143214" marB="143214" anchor="b"/>
                </a:tc>
                <a:extLst>
                  <a:ext uri="{0D108BD9-81ED-4DB2-BD59-A6C34878D82A}">
                    <a16:rowId xmlns:a16="http://schemas.microsoft.com/office/drawing/2014/main" val="2678130610"/>
                  </a:ext>
                </a:extLst>
              </a:tr>
              <a:tr h="564055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PROCESSOS 2022</a:t>
                      </a:r>
                      <a:endParaRPr lang="pt-BR" sz="2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6178" marR="14918" marT="143214" marB="143214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186178" marR="14918" marT="143214" marB="143214" anchor="b"/>
                </a:tc>
                <a:extLst>
                  <a:ext uri="{0D108BD9-81ED-4DB2-BD59-A6C34878D82A}">
                    <a16:rowId xmlns:a16="http://schemas.microsoft.com/office/drawing/2014/main" val="3179545625"/>
                  </a:ext>
                </a:extLst>
              </a:tr>
              <a:tr h="59313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1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EM FEVEREIRO 2022</a:t>
                      </a:r>
                      <a:endParaRPr lang="pt-BR" sz="2200" b="1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6178" marR="14918" marT="143214" marB="143214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1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365</a:t>
                      </a:r>
                      <a:endParaRPr lang="pt-BR" sz="2200" b="1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6178" marR="14918" marT="143214" marB="143214" anchor="b"/>
                </a:tc>
                <a:extLst>
                  <a:ext uri="{0D108BD9-81ED-4DB2-BD59-A6C34878D82A}">
                    <a16:rowId xmlns:a16="http://schemas.microsoft.com/office/drawing/2014/main" val="3760789622"/>
                  </a:ext>
                </a:extLst>
              </a:tr>
            </a:tbl>
          </a:graphicData>
        </a:graphic>
      </p:graphicFrame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99AC9A85-BE18-48CC-B2D5-A3FA926CA3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667370"/>
              </p:ext>
            </p:extLst>
          </p:nvPr>
        </p:nvGraphicFramePr>
        <p:xfrm>
          <a:off x="6755641" y="3461658"/>
          <a:ext cx="4608000" cy="2769055"/>
        </p:xfrm>
        <a:graphic>
          <a:graphicData uri="http://schemas.openxmlformats.org/drawingml/2006/table">
            <a:tbl>
              <a:tblPr firstRow="1" lastRow="1" bandRow="1">
                <a:tableStyleId>{21E4AEA4-8DFA-4A89-87EB-49C32662AFE0}</a:tableStyleId>
              </a:tblPr>
              <a:tblGrid>
                <a:gridCol w="2323704">
                  <a:extLst>
                    <a:ext uri="{9D8B030D-6E8A-4147-A177-3AD203B41FA5}">
                      <a16:colId xmlns:a16="http://schemas.microsoft.com/office/drawing/2014/main" val="282952359"/>
                    </a:ext>
                  </a:extLst>
                </a:gridCol>
                <a:gridCol w="2284296">
                  <a:extLst>
                    <a:ext uri="{9D8B030D-6E8A-4147-A177-3AD203B41FA5}">
                      <a16:colId xmlns:a16="http://schemas.microsoft.com/office/drawing/2014/main" val="1643798957"/>
                    </a:ext>
                  </a:extLst>
                </a:gridCol>
              </a:tblGrid>
              <a:tr h="716703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pt-BR" sz="2200" b="1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RESULTADO</a:t>
                      </a:r>
                      <a:endParaRPr lang="pt-BR" sz="2200" b="1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1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DE AVALIADORES</a:t>
                      </a:r>
                      <a:endParaRPr lang="pt-BR" sz="2200" b="1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3430794794"/>
                  </a:ext>
                </a:extLst>
              </a:tr>
              <a:tr h="405299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Retorno ao Banco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100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3176447948"/>
                  </a:ext>
                </a:extLst>
              </a:tr>
              <a:tr h="405299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Advertência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lang="pt-BR" sz="2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502236940"/>
                  </a:ext>
                </a:extLst>
              </a:tr>
              <a:tr h="405299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Recapacitação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3223864976"/>
                  </a:ext>
                </a:extLst>
              </a:tr>
              <a:tr h="405299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Exclusão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61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2678130610"/>
                  </a:ext>
                </a:extLst>
              </a:tr>
              <a:tr h="40529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pt-BR" sz="2000" b="1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</a:t>
                      </a:r>
                      <a:endParaRPr lang="pt-BR" sz="2000" b="1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3760789622"/>
                  </a:ext>
                </a:extLst>
              </a:tr>
            </a:tbl>
          </a:graphicData>
        </a:graphic>
      </p:graphicFrame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9F4D676B-04DA-4F8C-BDC8-8A8AD8483C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201885"/>
              </p:ext>
            </p:extLst>
          </p:nvPr>
        </p:nvGraphicFramePr>
        <p:xfrm>
          <a:off x="6755641" y="892628"/>
          <a:ext cx="4608000" cy="2404390"/>
        </p:xfrm>
        <a:graphic>
          <a:graphicData uri="http://schemas.openxmlformats.org/drawingml/2006/table">
            <a:tbl>
              <a:tblPr firstRow="1" lastRow="1" bandRow="1">
                <a:tableStyleId>{21E4AEA4-8DFA-4A89-87EB-49C32662AFE0}</a:tableStyleId>
              </a:tblPr>
              <a:tblGrid>
                <a:gridCol w="3575714">
                  <a:extLst>
                    <a:ext uri="{9D8B030D-6E8A-4147-A177-3AD203B41FA5}">
                      <a16:colId xmlns:a16="http://schemas.microsoft.com/office/drawing/2014/main" val="282952359"/>
                    </a:ext>
                  </a:extLst>
                </a:gridCol>
                <a:gridCol w="1032286">
                  <a:extLst>
                    <a:ext uri="{9D8B030D-6E8A-4147-A177-3AD203B41FA5}">
                      <a16:colId xmlns:a16="http://schemas.microsoft.com/office/drawing/2014/main" val="1643798957"/>
                    </a:ext>
                  </a:extLst>
                </a:gridCol>
              </a:tblGrid>
              <a:tr h="480878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pt-BR" sz="2000" b="1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SITUAÇÃO DOS PROCESSOS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pt-BR" sz="2400" b="1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3430794794"/>
                  </a:ext>
                </a:extLst>
              </a:tr>
              <a:tr h="480878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Distribuídos para análise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124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3176447948"/>
                  </a:ext>
                </a:extLst>
              </a:tr>
              <a:tr h="480878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Não distribuídos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140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3702278044"/>
                  </a:ext>
                </a:extLst>
              </a:tr>
              <a:tr h="480878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Finalizados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101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335556972"/>
                  </a:ext>
                </a:extLst>
              </a:tr>
              <a:tr h="48087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pt-BR" sz="2400" b="1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365</a:t>
                      </a:r>
                      <a:endParaRPr lang="pt-BR" sz="2400" b="1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37607896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9933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631371"/>
            <a:ext cx="12268200" cy="6237714"/>
          </a:xfrm>
          <a:prstGeom prst="rect">
            <a:avLst/>
          </a:prstGeom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1456730" y="21059"/>
            <a:ext cx="9307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 cap="all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t-BR" dirty="0">
                <a:latin typeface="Gotham" panose="02000504050000020004" pitchFamily="2" charset="0"/>
              </a:rPr>
              <a:t>TERMO DE CONDUTA ÉTICA DOS AVALIADORES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833259" y="1046867"/>
            <a:ext cx="69342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pt-BR" sz="1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Manter sigilo sobre as informações obtidas em função da avaliação in loco, disponibilizando-as exclusivamente ao MEC;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t-BR" sz="1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Não promover ou indicar atividade de consultoria, assessoria ou organização de eventos relacionados à atividade educacional;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t-BR" sz="1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Atuar com urbanidade, probidade, idoneidade, comprometimento, seriedade e responsabilidade;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t-BR" sz="1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Respeitar a diversidade e as especificidades das instituições de educação superior avaliadas;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t-BR" sz="1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Não aceitar presentes, pagamento de hospedagem ou benefícios que configurem aliciamento;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t-BR" sz="1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Comunicar o Inep sobre eventual impedimento ou conflito de interesses.</a:t>
            </a:r>
          </a:p>
          <a:p>
            <a:endParaRPr lang="pt-BR" dirty="0">
              <a:solidFill>
                <a:srgbClr val="FFFFFF"/>
              </a:solidFill>
            </a:endParaRPr>
          </a:p>
          <a:p>
            <a:endParaRPr lang="pt-BR" dirty="0">
              <a:solidFill>
                <a:srgbClr val="FFFFFF"/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4386943" y="1338943"/>
            <a:ext cx="0" cy="4811486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00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91489" y="137160"/>
            <a:ext cx="7858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Gotham" panose="02000504050000020004" pitchFamily="2" charset="0"/>
                <a:cs typeface="Calibri" panose="020F0502020204030204" pitchFamily="34" charset="0"/>
              </a:rPr>
              <a:t>Processos na CTAA</a:t>
            </a:r>
          </a:p>
        </p:txBody>
      </p:sp>
      <p:pic>
        <p:nvPicPr>
          <p:cNvPr id="11" name="Imagem 10" descr="Gráfico, Gráfico de barras, Histograma&#10;&#10;Descrição gerada automaticamente">
            <a:extLst>
              <a:ext uri="{FF2B5EF4-FFF2-40B4-BE49-F238E27FC236}">
                <a16:creationId xmlns:a16="http://schemas.microsoft.com/office/drawing/2014/main" id="{BC95FC2D-F987-46B7-82A2-4D0446F03C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187" y="1129644"/>
            <a:ext cx="7843013" cy="4707508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C7DCDC1F-C368-43E0-BFEE-59B0755946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7855572"/>
              </p:ext>
            </p:extLst>
          </p:nvPr>
        </p:nvGraphicFramePr>
        <p:xfrm>
          <a:off x="399124" y="951344"/>
          <a:ext cx="2842838" cy="5163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587829" y="1622635"/>
            <a:ext cx="249282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A CTAA deliberou e finalizou 664 processos até 31 de dezembro de 2021, o que equivale a 104% dos processos recebidos no período, e 60% do total de processos que estiveram pendentes de análise e finalização durante o ano. </a:t>
            </a:r>
          </a:p>
          <a:p>
            <a:pPr lvl="0"/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O tempo médio de permanência dos processos finalizados no ano de 2021 foi reduzido ao longo do ano.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66953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96886" y="21769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spc="-150" dirty="0">
                <a:latin typeface="Gotham" panose="02000504050000020004" pitchFamily="2" charset="0"/>
              </a:rPr>
              <a:t>NOVIDADES PARA 2022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296886" y="1415143"/>
            <a:ext cx="73369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07D25"/>
              </a:buClr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Lançamento de edital para seleção de avaliadores de áreas específicas;</a:t>
            </a:r>
          </a:p>
          <a:p>
            <a:pPr marL="285750" indent="-285750">
              <a:buClr>
                <a:srgbClr val="E07D25"/>
              </a:buClr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Elaboração de Código de Conduta Ética para IES e Avaliadores;</a:t>
            </a:r>
          </a:p>
          <a:p>
            <a:pPr marL="285750" indent="-285750">
              <a:buClr>
                <a:srgbClr val="E07D25"/>
              </a:buClr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Melhorias no sistema da Avaliação in Loco – Automação e racionalização dos processos;</a:t>
            </a:r>
          </a:p>
          <a:p>
            <a:pPr marL="285750" indent="-285750">
              <a:buClr>
                <a:srgbClr val="E07D25"/>
              </a:buClr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CTAA – Promotora de reflexões para melhoria da Avaliação;</a:t>
            </a:r>
          </a:p>
          <a:p>
            <a:pPr marL="285750" indent="-285750">
              <a:buClr>
                <a:srgbClr val="E07D25"/>
              </a:buClr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CPA – Melhorar a coleta dos dados e Telemetria.</a:t>
            </a:r>
          </a:p>
        </p:txBody>
      </p:sp>
    </p:spTree>
    <p:extLst>
      <p:ext uri="{BB962C8B-B14F-4D97-AF65-F5344CB8AC3E}">
        <p14:creationId xmlns:p14="http://schemas.microsoft.com/office/powerpoint/2010/main" val="2715075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6A78BA43-D7E0-4096-A0E4-2464611CD5C7}"/>
              </a:ext>
            </a:extLst>
          </p:cNvPr>
          <p:cNvSpPr/>
          <p:nvPr/>
        </p:nvSpPr>
        <p:spPr>
          <a:xfrm>
            <a:off x="6398248" y="3965788"/>
            <a:ext cx="30405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solidFill>
                  <a:srgbClr val="B6B4AC"/>
                </a:solidFill>
              </a:rPr>
              <a:t>CONTATOS</a:t>
            </a:r>
            <a:endParaRPr lang="en-US" sz="1400" b="1" dirty="0">
              <a:solidFill>
                <a:srgbClr val="B6B4AC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6F465CE-0BC5-464A-86EA-FA4A206FB42F}"/>
              </a:ext>
            </a:extLst>
          </p:cNvPr>
          <p:cNvSpPr/>
          <p:nvPr/>
        </p:nvSpPr>
        <p:spPr>
          <a:xfrm>
            <a:off x="5957194" y="4333991"/>
            <a:ext cx="39226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pt-BR" sz="1400" dirty="0">
                <a:solidFill>
                  <a:srgbClr val="FF0000"/>
                </a:solidFill>
              </a:rPr>
              <a:t>61 2022 3410</a:t>
            </a:r>
            <a:br>
              <a:rPr lang="pt-BR" sz="1400" dirty="0">
                <a:solidFill>
                  <a:srgbClr val="FF0000"/>
                </a:solidFill>
              </a:rPr>
            </a:br>
            <a:r>
              <a:rPr lang="pt-BR" sz="1400" dirty="0">
                <a:solidFill>
                  <a:srgbClr val="FF0000"/>
                </a:solidFill>
              </a:rPr>
              <a:t>agenda.daes@inep.gov.br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35499" y="-1208262"/>
            <a:ext cx="14975390" cy="835459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257" y="5337510"/>
            <a:ext cx="5657619" cy="125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155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141514" y="500743"/>
            <a:ext cx="12518571" cy="326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65612B2-D6EE-4F43-8C76-27F2532661ED}"/>
              </a:ext>
            </a:extLst>
          </p:cNvPr>
          <p:cNvSpPr txBox="1"/>
          <p:nvPr/>
        </p:nvSpPr>
        <p:spPr>
          <a:xfrm>
            <a:off x="638881" y="417576"/>
            <a:ext cx="10909640" cy="1249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kern="1200" cap="all" spc="-150" dirty="0" err="1">
                <a:solidFill>
                  <a:schemeClr val="tx1"/>
                </a:solidFill>
                <a:latin typeface="Gotham" panose="02000504050000020004" pitchFamily="2" charset="0"/>
                <a:ea typeface="+mj-ea"/>
                <a:cs typeface="+mj-cs"/>
              </a:rPr>
              <a:t>Datas</a:t>
            </a:r>
            <a:r>
              <a:rPr lang="en-US" sz="2600" kern="1200" cap="all" spc="-150" dirty="0">
                <a:solidFill>
                  <a:schemeClr val="tx1"/>
                </a:solidFill>
                <a:latin typeface="Gotham" panose="02000504050000020004" pitchFamily="2" charset="0"/>
                <a:ea typeface="+mj-ea"/>
                <a:cs typeface="+mj-cs"/>
              </a:rPr>
              <a:t> para </a:t>
            </a:r>
            <a:r>
              <a:rPr lang="en-US" sz="2600" kern="1200" cap="all" spc="-150" dirty="0" err="1">
                <a:solidFill>
                  <a:schemeClr val="tx1"/>
                </a:solidFill>
                <a:latin typeface="Gotham" panose="02000504050000020004" pitchFamily="2" charset="0"/>
                <a:ea typeface="+mj-ea"/>
                <a:cs typeface="+mj-cs"/>
              </a:rPr>
              <a:t>realização</a:t>
            </a:r>
            <a:r>
              <a:rPr lang="en-US" sz="2600" kern="1200" cap="all" spc="-150" dirty="0">
                <a:solidFill>
                  <a:schemeClr val="tx1"/>
                </a:solidFill>
                <a:latin typeface="Gotham" panose="02000504050000020004" pitchFamily="2" charset="0"/>
                <a:ea typeface="+mj-ea"/>
                <a:cs typeface="+mj-cs"/>
              </a:rPr>
              <a:t> dos </a:t>
            </a:r>
            <a:r>
              <a:rPr lang="en-US" sz="2600" kern="1200" cap="all" spc="-150" dirty="0" err="1">
                <a:solidFill>
                  <a:schemeClr val="tx1"/>
                </a:solidFill>
                <a:latin typeface="Gotham" panose="02000504050000020004" pitchFamily="2" charset="0"/>
                <a:ea typeface="+mj-ea"/>
                <a:cs typeface="+mj-cs"/>
              </a:rPr>
              <a:t>exames</a:t>
            </a:r>
            <a:r>
              <a:rPr lang="en-US" sz="2600" kern="1200" cap="all" spc="-150" dirty="0">
                <a:solidFill>
                  <a:schemeClr val="tx1"/>
                </a:solidFill>
                <a:latin typeface="Gotham" panose="02000504050000020004" pitchFamily="2" charset="0"/>
                <a:ea typeface="+mj-ea"/>
                <a:cs typeface="+mj-cs"/>
              </a:rPr>
              <a:t> e </a:t>
            </a:r>
            <a:r>
              <a:rPr lang="en-US" sz="2600" kern="1200" cap="all" spc="-150" dirty="0" err="1">
                <a:solidFill>
                  <a:schemeClr val="tx1"/>
                </a:solidFill>
                <a:latin typeface="Gotham" panose="02000504050000020004" pitchFamily="2" charset="0"/>
                <a:ea typeface="+mj-ea"/>
                <a:cs typeface="+mj-cs"/>
              </a:rPr>
              <a:t>avaliações</a:t>
            </a:r>
            <a:r>
              <a:rPr lang="en-US" sz="2600" kern="1200" cap="all" spc="-150" dirty="0">
                <a:solidFill>
                  <a:schemeClr val="tx1"/>
                </a:solidFill>
                <a:latin typeface="Gotham" panose="02000504050000020004" pitchFamily="2" charset="0"/>
                <a:ea typeface="+mj-ea"/>
                <a:cs typeface="+mj-cs"/>
              </a:rPr>
              <a:t>, </a:t>
            </a:r>
            <a:r>
              <a:rPr lang="en-US" sz="2600" kern="1200" cap="all" spc="-150" dirty="0" err="1">
                <a:solidFill>
                  <a:schemeClr val="tx1"/>
                </a:solidFill>
                <a:latin typeface="Gotham" panose="02000504050000020004" pitchFamily="2" charset="0"/>
                <a:ea typeface="+mj-ea"/>
                <a:cs typeface="+mj-cs"/>
              </a:rPr>
              <a:t>nacionais</a:t>
            </a:r>
            <a:r>
              <a:rPr lang="en-US" sz="2600" kern="1200" cap="all" spc="-150" dirty="0">
                <a:solidFill>
                  <a:schemeClr val="tx1"/>
                </a:solidFill>
                <a:latin typeface="Gotham" panose="02000504050000020004" pitchFamily="2" charset="0"/>
                <a:ea typeface="+mj-ea"/>
                <a:cs typeface="+mj-cs"/>
              </a:rPr>
              <a:t> e </a:t>
            </a:r>
            <a:r>
              <a:rPr lang="en-US" sz="2600" kern="1200" cap="all" spc="-150" dirty="0" err="1">
                <a:solidFill>
                  <a:schemeClr val="tx1"/>
                </a:solidFill>
                <a:latin typeface="Gotham" panose="02000504050000020004" pitchFamily="2" charset="0"/>
                <a:ea typeface="+mj-ea"/>
                <a:cs typeface="+mj-cs"/>
              </a:rPr>
              <a:t>internacionais</a:t>
            </a:r>
            <a:r>
              <a:rPr lang="en-US" sz="2600" kern="1200" cap="all" spc="-150" dirty="0">
                <a:solidFill>
                  <a:schemeClr val="tx1"/>
                </a:solidFill>
                <a:latin typeface="Gotham" panose="02000504050000020004" pitchFamily="2" charset="0"/>
                <a:ea typeface="+mj-ea"/>
                <a:cs typeface="+mj-cs"/>
              </a:rPr>
              <a:t> - </a:t>
            </a:r>
            <a:r>
              <a:rPr lang="en-US" sz="2600" kern="1200" cap="all" spc="-150" dirty="0" err="1">
                <a:solidFill>
                  <a:schemeClr val="tx1"/>
                </a:solidFill>
                <a:latin typeface="Gotham" panose="02000504050000020004" pitchFamily="2" charset="0"/>
                <a:ea typeface="+mj-ea"/>
                <a:cs typeface="+mj-cs"/>
              </a:rPr>
              <a:t>Exames</a:t>
            </a:r>
            <a:r>
              <a:rPr lang="en-US" sz="2600" kern="1200" cap="all" spc="-150" dirty="0">
                <a:solidFill>
                  <a:schemeClr val="tx1"/>
                </a:solidFill>
                <a:latin typeface="Gotham" panose="02000504050000020004" pitchFamily="2" charset="0"/>
                <a:ea typeface="+mj-ea"/>
                <a:cs typeface="+mj-cs"/>
              </a:rPr>
              <a:t> </a:t>
            </a:r>
            <a:r>
              <a:rPr lang="en-US" sz="2600" kern="1200" cap="all" spc="-150" dirty="0" err="1">
                <a:solidFill>
                  <a:schemeClr val="tx1"/>
                </a:solidFill>
                <a:latin typeface="Gotham" panose="02000504050000020004" pitchFamily="2" charset="0"/>
                <a:ea typeface="+mj-ea"/>
                <a:cs typeface="+mj-cs"/>
              </a:rPr>
              <a:t>Educação</a:t>
            </a:r>
            <a:r>
              <a:rPr lang="en-US" sz="2600" kern="1200" cap="all" spc="-150" dirty="0">
                <a:solidFill>
                  <a:schemeClr val="tx1"/>
                </a:solidFill>
                <a:latin typeface="Gotham" panose="02000504050000020004" pitchFamily="2" charset="0"/>
                <a:ea typeface="+mj-ea"/>
                <a:cs typeface="+mj-cs"/>
              </a:rPr>
              <a:t> Superior</a:t>
            </a:r>
            <a:endParaRPr lang="en-US" sz="2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id="{5A13644E-5498-48D8-9B48-850FAE06B7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914864"/>
              </p:ext>
            </p:extLst>
          </p:nvPr>
        </p:nvGraphicFramePr>
        <p:xfrm>
          <a:off x="638881" y="1959432"/>
          <a:ext cx="10909640" cy="3809997"/>
        </p:xfrm>
        <a:graphic>
          <a:graphicData uri="http://schemas.openxmlformats.org/drawingml/2006/table">
            <a:tbl>
              <a:tblPr firstRow="1" bandRow="1">
                <a:noFill/>
                <a:tableStyleId>{3B4B98B0-60AC-42C2-AFA5-B58CD77FA1E5}</a:tableStyleId>
              </a:tblPr>
              <a:tblGrid>
                <a:gridCol w="5473260">
                  <a:extLst>
                    <a:ext uri="{9D8B030D-6E8A-4147-A177-3AD203B41FA5}">
                      <a16:colId xmlns:a16="http://schemas.microsoft.com/office/drawing/2014/main" val="3673355273"/>
                    </a:ext>
                  </a:extLst>
                </a:gridCol>
                <a:gridCol w="5436380">
                  <a:extLst>
                    <a:ext uri="{9D8B030D-6E8A-4147-A177-3AD203B41FA5}">
                      <a16:colId xmlns:a16="http://schemas.microsoft.com/office/drawing/2014/main" val="111338492"/>
                    </a:ext>
                  </a:extLst>
                </a:gridCol>
              </a:tblGrid>
              <a:tr h="1112147">
                <a:tc>
                  <a:txBody>
                    <a:bodyPr/>
                    <a:lstStyle/>
                    <a:p>
                      <a:pPr algn="ctr"/>
                      <a:r>
                        <a:rPr lang="pt-BR" sz="3200" b="1" kern="1200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EXAME/AVALIAÇÃO</a:t>
                      </a:r>
                      <a:endParaRPr lang="pt-BR" sz="3200" b="1" cap="none" spc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628" marR="77591" marT="155182" marB="155182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kern="1200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 PREVISTA PARA REALIZAÇÃO</a:t>
                      </a:r>
                      <a:endParaRPr lang="pt-BR" sz="2800" b="1" cap="none" spc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628" marR="77591" marT="155182" marB="155182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045580"/>
                  </a:ext>
                </a:extLst>
              </a:tr>
              <a:tr h="539570">
                <a:tc>
                  <a:txBody>
                    <a:bodyPr/>
                    <a:lstStyle/>
                    <a:p>
                      <a:pPr algn="ctr"/>
                      <a:r>
                        <a:rPr lang="pt-BR" sz="2200" b="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Revalida 1ª Etapa - 1ª Edição</a:t>
                      </a:r>
                    </a:p>
                  </a:txBody>
                  <a:tcPr marL="108628" marR="77591" marT="42745" marB="1551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de março de 2022</a:t>
                      </a:r>
                    </a:p>
                  </a:txBody>
                  <a:tcPr marL="108628" marR="77591" marT="42745" marB="1551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8185914"/>
                  </a:ext>
                </a:extLst>
              </a:tr>
              <a:tr h="539570">
                <a:tc>
                  <a:txBody>
                    <a:bodyPr/>
                    <a:lstStyle/>
                    <a:p>
                      <a:pPr algn="ctr"/>
                      <a:r>
                        <a:rPr lang="pt-BR" sz="2200" b="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Revalida 2ª Etapa - 1ª Edição</a:t>
                      </a:r>
                    </a:p>
                  </a:txBody>
                  <a:tcPr marL="108628" marR="77591" marT="42745" marB="1551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 e 26 de junho de 2022</a:t>
                      </a:r>
                    </a:p>
                  </a:txBody>
                  <a:tcPr marL="108628" marR="77591" marT="42745" marB="1551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686505"/>
                  </a:ext>
                </a:extLst>
              </a:tr>
              <a:tr h="539570">
                <a:tc>
                  <a:txBody>
                    <a:bodyPr/>
                    <a:lstStyle/>
                    <a:p>
                      <a:pPr algn="ctr"/>
                      <a:r>
                        <a:rPr lang="pt-BR" sz="2200" b="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Revalida 1ª Etapa - 2ª Edição</a:t>
                      </a:r>
                    </a:p>
                  </a:txBody>
                  <a:tcPr marL="108628" marR="77591" marT="42745" marB="1551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 de agosto de 2022</a:t>
                      </a:r>
                    </a:p>
                  </a:txBody>
                  <a:tcPr marL="108628" marR="77591" marT="42745" marB="1551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958333"/>
                  </a:ext>
                </a:extLst>
              </a:tr>
              <a:tr h="539570">
                <a:tc>
                  <a:txBody>
                    <a:bodyPr/>
                    <a:lstStyle/>
                    <a:p>
                      <a:pPr algn="ctr"/>
                      <a:r>
                        <a:rPr lang="pt-BR" sz="2200" b="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Enade</a:t>
                      </a:r>
                    </a:p>
                  </a:txBody>
                  <a:tcPr marL="108628" marR="77591" marT="42745" marB="1551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 de novembro de 2022</a:t>
                      </a:r>
                    </a:p>
                  </a:txBody>
                  <a:tcPr marL="108628" marR="77591" marT="42745" marB="1551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795486"/>
                  </a:ext>
                </a:extLst>
              </a:tr>
              <a:tr h="539570">
                <a:tc>
                  <a:txBody>
                    <a:bodyPr/>
                    <a:lstStyle/>
                    <a:p>
                      <a:pPr algn="ctr"/>
                      <a:r>
                        <a:rPr lang="pt-BR" sz="2200" b="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Revalida 2ª Etapa - 2ª Edição</a:t>
                      </a:r>
                    </a:p>
                  </a:txBody>
                  <a:tcPr marL="108628" marR="77591" marT="42745" marB="1551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e 4 de dezembro de 2022</a:t>
                      </a:r>
                    </a:p>
                  </a:txBody>
                  <a:tcPr marL="108628" marR="77591" marT="42745" marB="1551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5286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2286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141514" y="500743"/>
            <a:ext cx="12518571" cy="326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306C354-E461-42D0-B065-36D4EBC87391}"/>
              </a:ext>
            </a:extLst>
          </p:cNvPr>
          <p:cNvSpPr txBox="1"/>
          <p:nvPr/>
        </p:nvSpPr>
        <p:spPr>
          <a:xfrm>
            <a:off x="598714" y="284483"/>
            <a:ext cx="11016343" cy="115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kern="1200" cap="all" dirty="0" err="1">
                <a:solidFill>
                  <a:schemeClr val="bg2">
                    <a:lumMod val="10000"/>
                  </a:schemeClr>
                </a:solidFill>
                <a:latin typeface="Gotham" panose="02000504050000020004" pitchFamily="2" charset="0"/>
                <a:ea typeface="+mj-ea"/>
              </a:rPr>
              <a:t>Datas</a:t>
            </a:r>
            <a:r>
              <a:rPr lang="en-US" sz="2600" kern="1200" cap="all" dirty="0">
                <a:solidFill>
                  <a:schemeClr val="bg2">
                    <a:lumMod val="10000"/>
                  </a:schemeClr>
                </a:solidFill>
                <a:latin typeface="Gotham" panose="02000504050000020004" pitchFamily="2" charset="0"/>
                <a:ea typeface="+mj-ea"/>
              </a:rPr>
              <a:t> para </a:t>
            </a:r>
            <a:r>
              <a:rPr lang="en-US" sz="2600" kern="1200" cap="all" dirty="0" err="1">
                <a:solidFill>
                  <a:schemeClr val="bg2">
                    <a:lumMod val="10000"/>
                  </a:schemeClr>
                </a:solidFill>
                <a:latin typeface="Gotham" panose="02000504050000020004" pitchFamily="2" charset="0"/>
                <a:ea typeface="+mj-ea"/>
              </a:rPr>
              <a:t>realização</a:t>
            </a:r>
            <a:r>
              <a:rPr lang="en-US" sz="2600" kern="1200" cap="all" dirty="0">
                <a:solidFill>
                  <a:schemeClr val="bg2">
                    <a:lumMod val="10000"/>
                  </a:schemeClr>
                </a:solidFill>
                <a:latin typeface="Gotham" panose="02000504050000020004" pitchFamily="2" charset="0"/>
                <a:ea typeface="+mj-ea"/>
              </a:rPr>
              <a:t> dos </a:t>
            </a:r>
            <a:r>
              <a:rPr lang="en-US" sz="2600" kern="1200" cap="all" dirty="0" err="1">
                <a:solidFill>
                  <a:schemeClr val="bg2">
                    <a:lumMod val="10000"/>
                  </a:schemeClr>
                </a:solidFill>
                <a:latin typeface="Gotham" panose="02000504050000020004" pitchFamily="2" charset="0"/>
                <a:ea typeface="+mj-ea"/>
              </a:rPr>
              <a:t>exames</a:t>
            </a:r>
            <a:r>
              <a:rPr lang="en-US" sz="2600" kern="1200" cap="all" dirty="0">
                <a:solidFill>
                  <a:schemeClr val="bg2">
                    <a:lumMod val="10000"/>
                  </a:schemeClr>
                </a:solidFill>
                <a:latin typeface="Gotham" panose="02000504050000020004" pitchFamily="2" charset="0"/>
                <a:ea typeface="+mj-ea"/>
              </a:rPr>
              <a:t> e </a:t>
            </a:r>
            <a:r>
              <a:rPr lang="en-US" sz="2600" kern="1200" cap="all" dirty="0" err="1">
                <a:solidFill>
                  <a:schemeClr val="bg2">
                    <a:lumMod val="10000"/>
                  </a:schemeClr>
                </a:solidFill>
                <a:latin typeface="Gotham" panose="02000504050000020004" pitchFamily="2" charset="0"/>
                <a:ea typeface="+mj-ea"/>
              </a:rPr>
              <a:t>avaliações</a:t>
            </a:r>
            <a:r>
              <a:rPr lang="en-US" sz="2600" kern="1200" cap="all" dirty="0">
                <a:solidFill>
                  <a:schemeClr val="bg2">
                    <a:lumMod val="10000"/>
                  </a:schemeClr>
                </a:solidFill>
                <a:latin typeface="Gotham" panose="02000504050000020004" pitchFamily="2" charset="0"/>
                <a:ea typeface="+mj-ea"/>
              </a:rPr>
              <a:t>, </a:t>
            </a:r>
            <a:r>
              <a:rPr lang="en-US" sz="2600" kern="1200" cap="all" dirty="0" err="1">
                <a:solidFill>
                  <a:schemeClr val="bg2">
                    <a:lumMod val="10000"/>
                  </a:schemeClr>
                </a:solidFill>
                <a:latin typeface="Gotham" panose="02000504050000020004" pitchFamily="2" charset="0"/>
                <a:ea typeface="+mj-ea"/>
              </a:rPr>
              <a:t>nacionais</a:t>
            </a:r>
            <a:r>
              <a:rPr lang="en-US" sz="2600" kern="1200" cap="all" dirty="0">
                <a:solidFill>
                  <a:schemeClr val="bg2">
                    <a:lumMod val="10000"/>
                  </a:schemeClr>
                </a:solidFill>
                <a:latin typeface="Gotham" panose="02000504050000020004" pitchFamily="2" charset="0"/>
                <a:ea typeface="+mj-ea"/>
              </a:rPr>
              <a:t> e </a:t>
            </a:r>
            <a:r>
              <a:rPr lang="en-US" sz="2600" kern="1200" cap="all" dirty="0" err="1">
                <a:solidFill>
                  <a:schemeClr val="bg2">
                    <a:lumMod val="10000"/>
                  </a:schemeClr>
                </a:solidFill>
                <a:latin typeface="Gotham" panose="02000504050000020004" pitchFamily="2" charset="0"/>
                <a:ea typeface="+mj-ea"/>
              </a:rPr>
              <a:t>internacionais</a:t>
            </a:r>
            <a:r>
              <a:rPr lang="en-US" sz="2600" kern="1200" cap="all" dirty="0">
                <a:solidFill>
                  <a:schemeClr val="bg2">
                    <a:lumMod val="10000"/>
                  </a:schemeClr>
                </a:solidFill>
                <a:latin typeface="Gotham" panose="02000504050000020004" pitchFamily="2" charset="0"/>
                <a:ea typeface="+mj-ea"/>
              </a:rPr>
              <a:t> - </a:t>
            </a:r>
            <a:r>
              <a:rPr lang="en-US" sz="2600" kern="1200" cap="all" dirty="0" err="1">
                <a:solidFill>
                  <a:schemeClr val="bg2">
                    <a:lumMod val="10000"/>
                  </a:schemeClr>
                </a:solidFill>
                <a:latin typeface="Gotham" panose="02000504050000020004" pitchFamily="2" charset="0"/>
                <a:ea typeface="+mj-ea"/>
              </a:rPr>
              <a:t>Exames</a:t>
            </a:r>
            <a:r>
              <a:rPr lang="en-US" sz="2600" kern="1200" cap="all" dirty="0">
                <a:solidFill>
                  <a:schemeClr val="bg2">
                    <a:lumMod val="10000"/>
                  </a:schemeClr>
                </a:solidFill>
                <a:latin typeface="Gotham" panose="02000504050000020004" pitchFamily="2" charset="0"/>
                <a:ea typeface="+mj-ea"/>
              </a:rPr>
              <a:t> </a:t>
            </a:r>
            <a:r>
              <a:rPr lang="en-US" sz="2600" kern="1200" cap="all" dirty="0" err="1">
                <a:solidFill>
                  <a:schemeClr val="bg2">
                    <a:lumMod val="10000"/>
                  </a:schemeClr>
                </a:solidFill>
                <a:latin typeface="Gotham" panose="02000504050000020004" pitchFamily="2" charset="0"/>
                <a:ea typeface="+mj-ea"/>
              </a:rPr>
              <a:t>Educação</a:t>
            </a:r>
            <a:r>
              <a:rPr lang="en-US" sz="2600" kern="1200" cap="all" dirty="0">
                <a:solidFill>
                  <a:schemeClr val="bg2">
                    <a:lumMod val="10000"/>
                  </a:schemeClr>
                </a:solidFill>
                <a:latin typeface="Gotham" panose="02000504050000020004" pitchFamily="2" charset="0"/>
                <a:ea typeface="+mj-ea"/>
              </a:rPr>
              <a:t> </a:t>
            </a:r>
            <a:r>
              <a:rPr lang="en-US" sz="2600" kern="1200" cap="all" dirty="0" err="1">
                <a:solidFill>
                  <a:schemeClr val="bg2">
                    <a:lumMod val="10000"/>
                  </a:schemeClr>
                </a:solidFill>
                <a:latin typeface="Gotham" panose="02000504050000020004" pitchFamily="2" charset="0"/>
                <a:ea typeface="+mj-ea"/>
              </a:rPr>
              <a:t>Básica</a:t>
            </a:r>
            <a:endParaRPr lang="en-US" sz="2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Tabela 4">
            <a:extLst>
              <a:ext uri="{FF2B5EF4-FFF2-40B4-BE49-F238E27FC236}">
                <a16:creationId xmlns:a16="http://schemas.microsoft.com/office/drawing/2014/main" id="{EA287153-5E4B-4E93-8FA5-E243F3B947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366556"/>
              </p:ext>
            </p:extLst>
          </p:nvPr>
        </p:nvGraphicFramePr>
        <p:xfrm>
          <a:off x="1186543" y="1524003"/>
          <a:ext cx="9688286" cy="4436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4594">
                  <a:extLst>
                    <a:ext uri="{9D8B030D-6E8A-4147-A177-3AD203B41FA5}">
                      <a16:colId xmlns:a16="http://schemas.microsoft.com/office/drawing/2014/main" val="282056196"/>
                    </a:ext>
                  </a:extLst>
                </a:gridCol>
                <a:gridCol w="4933692">
                  <a:extLst>
                    <a:ext uri="{9D8B030D-6E8A-4147-A177-3AD203B41FA5}">
                      <a16:colId xmlns:a16="http://schemas.microsoft.com/office/drawing/2014/main" val="3753685"/>
                    </a:ext>
                  </a:extLst>
                </a:gridCol>
              </a:tblGrid>
              <a:tr h="432602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EXAME/AVALIAÇÃO</a:t>
                      </a:r>
                      <a:endParaRPr lang="pt-BR" sz="24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745" marR="21745" marT="21745" marB="217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 PREVISTA PARA REALIZAÇÃO</a:t>
                      </a:r>
                      <a:endParaRPr lang="pt-BR" sz="24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745" marR="21745" marT="21745" marB="21745" anchor="ctr"/>
                </a:tc>
                <a:extLst>
                  <a:ext uri="{0D108BD9-81ED-4DB2-BD59-A6C34878D82A}">
                    <a16:rowId xmlns:a16="http://schemas.microsoft.com/office/drawing/2014/main" val="2301873895"/>
                  </a:ext>
                </a:extLst>
              </a:tr>
              <a:tr h="400383">
                <a:tc>
                  <a:txBody>
                    <a:bodyPr/>
                    <a:lstStyle/>
                    <a:p>
                      <a:pPr algn="ctr"/>
                      <a:r>
                        <a:rPr lang="pt-BR" sz="22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Pisa</a:t>
                      </a:r>
                    </a:p>
                  </a:txBody>
                  <a:tcPr marL="21745" marR="21745" marT="21745" marB="217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 de abril a 31 de maio de 2022</a:t>
                      </a:r>
                    </a:p>
                  </a:txBody>
                  <a:tcPr marL="21745" marR="21745" marT="21745" marB="21745" anchor="ctr"/>
                </a:tc>
                <a:extLst>
                  <a:ext uri="{0D108BD9-81ED-4DB2-BD59-A6C34878D82A}">
                    <a16:rowId xmlns:a16="http://schemas.microsoft.com/office/drawing/2014/main" val="263353529"/>
                  </a:ext>
                </a:extLst>
              </a:tr>
              <a:tr h="400383">
                <a:tc>
                  <a:txBody>
                    <a:bodyPr/>
                    <a:lstStyle/>
                    <a:p>
                      <a:pPr algn="ctr"/>
                      <a:r>
                        <a:rPr lang="pt-BR" sz="22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Celpe-Bras - 1ª Edição</a:t>
                      </a:r>
                    </a:p>
                  </a:txBody>
                  <a:tcPr marL="21745" marR="21745" marT="21745" marB="217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 a 26 de maio de 2022</a:t>
                      </a:r>
                    </a:p>
                  </a:txBody>
                  <a:tcPr marL="21745" marR="21745" marT="21745" marB="21745" anchor="ctr"/>
                </a:tc>
                <a:extLst>
                  <a:ext uri="{0D108BD9-81ED-4DB2-BD59-A6C34878D82A}">
                    <a16:rowId xmlns:a16="http://schemas.microsoft.com/office/drawing/2014/main" val="852172859"/>
                  </a:ext>
                </a:extLst>
              </a:tr>
              <a:tr h="400383">
                <a:tc>
                  <a:txBody>
                    <a:bodyPr/>
                    <a:lstStyle/>
                    <a:p>
                      <a:pPr algn="ctr"/>
                      <a:r>
                        <a:rPr lang="pt-BR" sz="22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ICCS - Teste</a:t>
                      </a:r>
                    </a:p>
                  </a:txBody>
                  <a:tcPr marL="21745" marR="21745" marT="21745" marB="217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 a 30 de maio de 2022</a:t>
                      </a:r>
                    </a:p>
                  </a:txBody>
                  <a:tcPr marL="21745" marR="21745" marT="21745" marB="21745" anchor="ctr"/>
                </a:tc>
                <a:extLst>
                  <a:ext uri="{0D108BD9-81ED-4DB2-BD59-A6C34878D82A}">
                    <a16:rowId xmlns:a16="http://schemas.microsoft.com/office/drawing/2014/main" val="2919295390"/>
                  </a:ext>
                </a:extLst>
              </a:tr>
              <a:tr h="400383">
                <a:tc>
                  <a:txBody>
                    <a:bodyPr/>
                    <a:lstStyle/>
                    <a:p>
                      <a:pPr algn="ctr"/>
                      <a:r>
                        <a:rPr lang="pt-BR" sz="22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Encceja</a:t>
                      </a:r>
                    </a:p>
                  </a:txBody>
                  <a:tcPr marL="21745" marR="21745" marT="21745" marB="217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 de agosto de 2022</a:t>
                      </a:r>
                    </a:p>
                  </a:txBody>
                  <a:tcPr marL="21745" marR="21745" marT="21745" marB="21745" anchor="ctr"/>
                </a:tc>
                <a:extLst>
                  <a:ext uri="{0D108BD9-81ED-4DB2-BD59-A6C34878D82A}">
                    <a16:rowId xmlns:a16="http://schemas.microsoft.com/office/drawing/2014/main" val="4042609835"/>
                  </a:ext>
                </a:extLst>
              </a:tr>
              <a:tr h="400383">
                <a:tc>
                  <a:txBody>
                    <a:bodyPr/>
                    <a:lstStyle/>
                    <a:p>
                      <a:pPr algn="ctr"/>
                      <a:r>
                        <a:rPr lang="pt-BR" sz="22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Encceja Exterior</a:t>
                      </a:r>
                    </a:p>
                  </a:txBody>
                  <a:tcPr marL="21745" marR="21745" marT="21745" marB="217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 de setembro de 2022</a:t>
                      </a:r>
                    </a:p>
                  </a:txBody>
                  <a:tcPr marL="21745" marR="21745" marT="21745" marB="21745" anchor="ctr"/>
                </a:tc>
                <a:extLst>
                  <a:ext uri="{0D108BD9-81ED-4DB2-BD59-A6C34878D82A}">
                    <a16:rowId xmlns:a16="http://schemas.microsoft.com/office/drawing/2014/main" val="634399736"/>
                  </a:ext>
                </a:extLst>
              </a:tr>
              <a:tr h="400383">
                <a:tc>
                  <a:txBody>
                    <a:bodyPr/>
                    <a:lstStyle/>
                    <a:p>
                      <a:pPr algn="ctr"/>
                      <a:r>
                        <a:rPr lang="pt-BR" sz="22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Encceja Exterior PPL</a:t>
                      </a:r>
                    </a:p>
                  </a:txBody>
                  <a:tcPr marL="21745" marR="21745" marT="21745" marB="217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 a 30 de setembro de 2022</a:t>
                      </a:r>
                    </a:p>
                  </a:txBody>
                  <a:tcPr marL="21745" marR="21745" marT="21745" marB="21745" anchor="ctr"/>
                </a:tc>
                <a:extLst>
                  <a:ext uri="{0D108BD9-81ED-4DB2-BD59-A6C34878D82A}">
                    <a16:rowId xmlns:a16="http://schemas.microsoft.com/office/drawing/2014/main" val="2783427238"/>
                  </a:ext>
                </a:extLst>
              </a:tr>
              <a:tr h="400383">
                <a:tc>
                  <a:txBody>
                    <a:bodyPr/>
                    <a:lstStyle/>
                    <a:p>
                      <a:pPr algn="ctr"/>
                      <a:r>
                        <a:rPr lang="pt-BR" sz="22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Encceja PPL</a:t>
                      </a:r>
                    </a:p>
                  </a:txBody>
                  <a:tcPr marL="21745" marR="21745" marT="21745" marB="217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 e 12 de outubro de 2022</a:t>
                      </a:r>
                    </a:p>
                  </a:txBody>
                  <a:tcPr marL="21745" marR="21745" marT="21745" marB="21745" anchor="ctr"/>
                </a:tc>
                <a:extLst>
                  <a:ext uri="{0D108BD9-81ED-4DB2-BD59-A6C34878D82A}">
                    <a16:rowId xmlns:a16="http://schemas.microsoft.com/office/drawing/2014/main" val="4155119770"/>
                  </a:ext>
                </a:extLst>
              </a:tr>
              <a:tr h="400383">
                <a:tc>
                  <a:txBody>
                    <a:bodyPr/>
                    <a:lstStyle/>
                    <a:p>
                      <a:pPr algn="ctr"/>
                      <a:r>
                        <a:rPr lang="pt-BR" sz="22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ICCS - Avaliação Principal</a:t>
                      </a:r>
                    </a:p>
                  </a:txBody>
                  <a:tcPr marL="21745" marR="21745" marT="21745" marB="217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 a 30 de setembro de 2022</a:t>
                      </a:r>
                    </a:p>
                  </a:txBody>
                  <a:tcPr marL="21745" marR="21745" marT="21745" marB="21745" anchor="ctr"/>
                </a:tc>
                <a:extLst>
                  <a:ext uri="{0D108BD9-81ED-4DB2-BD59-A6C34878D82A}">
                    <a16:rowId xmlns:a16="http://schemas.microsoft.com/office/drawing/2014/main" val="396080978"/>
                  </a:ext>
                </a:extLst>
              </a:tr>
              <a:tr h="400383">
                <a:tc>
                  <a:txBody>
                    <a:bodyPr/>
                    <a:lstStyle/>
                    <a:p>
                      <a:pPr algn="ctr"/>
                      <a:r>
                        <a:rPr lang="pt-BR" sz="22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Enem</a:t>
                      </a:r>
                    </a:p>
                  </a:txBody>
                  <a:tcPr marL="21745" marR="21745" marT="21745" marB="217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 e 20 de novembro de 2022</a:t>
                      </a:r>
                    </a:p>
                  </a:txBody>
                  <a:tcPr marL="21745" marR="21745" marT="21745" marB="21745" anchor="ctr"/>
                </a:tc>
                <a:extLst>
                  <a:ext uri="{0D108BD9-81ED-4DB2-BD59-A6C34878D82A}">
                    <a16:rowId xmlns:a16="http://schemas.microsoft.com/office/drawing/2014/main" val="1036173841"/>
                  </a:ext>
                </a:extLst>
              </a:tr>
              <a:tr h="400383">
                <a:tc>
                  <a:txBody>
                    <a:bodyPr/>
                    <a:lstStyle/>
                    <a:p>
                      <a:pPr algn="ctr"/>
                      <a:r>
                        <a:rPr lang="pt-BR" sz="22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Enem PPL</a:t>
                      </a:r>
                    </a:p>
                  </a:txBody>
                  <a:tcPr marL="21745" marR="21745" marT="21745" marB="217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 e 14 de dezembro de 2022</a:t>
                      </a:r>
                    </a:p>
                  </a:txBody>
                  <a:tcPr marL="21745" marR="21745" marT="21745" marB="21745" anchor="ctr"/>
                </a:tc>
                <a:extLst>
                  <a:ext uri="{0D108BD9-81ED-4DB2-BD59-A6C34878D82A}">
                    <a16:rowId xmlns:a16="http://schemas.microsoft.com/office/drawing/2014/main" val="796133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2958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ADB52C2-A34D-4107-8389-3BC79DB6D56B}"/>
              </a:ext>
            </a:extLst>
          </p:cNvPr>
          <p:cNvSpPr txBox="1"/>
          <p:nvPr/>
        </p:nvSpPr>
        <p:spPr>
          <a:xfrm>
            <a:off x="6559045" y="2343124"/>
            <a:ext cx="4888070" cy="220063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spc="-15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NÚMEROS </a:t>
            </a:r>
            <a:r>
              <a:rPr lang="en-US" sz="4000" b="1" spc="-15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DAS VISITAS IN LOCO E PERSPECTIVAS PARA 2022</a:t>
            </a:r>
            <a:endParaRPr lang="en-US" sz="4000" b="1" kern="1200" spc="-150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9" name="Graphic 5" descr="Bar chart">
            <a:extLst>
              <a:ext uri="{FF2B5EF4-FFF2-40B4-BE49-F238E27FC236}">
                <a16:creationId xmlns:a16="http://schemas.microsoft.com/office/drawing/2014/main" id="{408E4D35-FCE8-4980-9C84-0DCF363A3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442" y="1352143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511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B455F-0110-4D4A-8CD5-4A0AE222D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22" y="140329"/>
            <a:ext cx="10818543" cy="584776"/>
          </a:xfrm>
        </p:spPr>
        <p:txBody>
          <a:bodyPr/>
          <a:lstStyle/>
          <a:p>
            <a:pPr algn="ctr"/>
            <a:r>
              <a:rPr lang="pt-BR" cap="all" dirty="0">
                <a:latin typeface="Gotham" panose="02000504050000020004" pitchFamily="2" charset="0"/>
              </a:rPr>
              <a:t>Cenário Atual</a:t>
            </a:r>
            <a:endParaRPr lang="pt-BR" cap="all" dirty="0">
              <a:solidFill>
                <a:srgbClr val="FF0000"/>
              </a:solidFill>
              <a:latin typeface="Gotham" panose="02000504050000020004" pitchFamily="2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56868" y="5859760"/>
            <a:ext cx="7884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4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Fonte: </a:t>
            </a:r>
            <a:r>
              <a:rPr lang="pt-BR" sz="14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DAES/INEP. Dados extraídos do sistema </a:t>
            </a:r>
            <a:r>
              <a:rPr lang="pt-BR" sz="1400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e-MEC</a:t>
            </a:r>
            <a:r>
              <a:rPr lang="pt-BR" sz="14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em 31.12.2021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3964983-C7D3-6C42-8DDF-7CB13A32AE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073" y="1025762"/>
            <a:ext cx="8375045" cy="4833997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5D13596-A03A-4582-A8A9-FBF37F52E3A7}"/>
              </a:ext>
            </a:extLst>
          </p:cNvPr>
          <p:cNvSpPr txBox="1"/>
          <p:nvPr/>
        </p:nvSpPr>
        <p:spPr>
          <a:xfrm>
            <a:off x="9458323" y="5213428"/>
            <a:ext cx="2583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Virtuais: 3.111</a:t>
            </a:r>
          </a:p>
          <a:p>
            <a:r>
              <a:rPr lang="pt-BR" dirty="0"/>
              <a:t>Presenciais: 575</a:t>
            </a:r>
          </a:p>
        </p:txBody>
      </p:sp>
    </p:spTree>
    <p:extLst>
      <p:ext uri="{BB962C8B-B14F-4D97-AF65-F5344CB8AC3E}">
        <p14:creationId xmlns:p14="http://schemas.microsoft.com/office/powerpoint/2010/main" val="521695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B455F-0110-4D4A-8CD5-4A0AE222D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22" y="97799"/>
            <a:ext cx="10818543" cy="584776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spc="-150" dirty="0">
                <a:latin typeface="Gotham" panose="02000504050000020004" pitchFamily="2" charset="0"/>
                <a:ea typeface="+mn-ea"/>
                <a:cs typeface="+mn-cs"/>
              </a:rPr>
              <a:t>Cronogramas de designação 2022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6E5E3D9-E668-4442-B229-F9611BD82C05}"/>
              </a:ext>
            </a:extLst>
          </p:cNvPr>
          <p:cNvSpPr txBox="1"/>
          <p:nvPr/>
        </p:nvSpPr>
        <p:spPr>
          <a:xfrm>
            <a:off x="2296886" y="1415143"/>
            <a:ext cx="733697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E07D25"/>
              </a:buClr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Processos de atos de permanência que estavam sobrestados pela PN 796/2020;</a:t>
            </a:r>
          </a:p>
          <a:p>
            <a:pPr marL="285750" indent="-285750" algn="just">
              <a:lnSpc>
                <a:spcPct val="150000"/>
              </a:lnSpc>
              <a:buClr>
                <a:srgbClr val="E07D25"/>
              </a:buClr>
              <a:buFont typeface="Arial" panose="020B0604020202020204" pitchFamily="34" charset="0"/>
              <a:buChar char="•"/>
            </a:pPr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Atos de entrada que ingressaram entre maio e dezembro/21;</a:t>
            </a:r>
          </a:p>
          <a:p>
            <a:pPr marL="285750" indent="-285750" algn="just">
              <a:lnSpc>
                <a:spcPct val="150000"/>
              </a:lnSpc>
              <a:buClr>
                <a:srgbClr val="E07D25"/>
              </a:buClr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Processos novos (atos de permanência e de entrada) que iniciaram a fase Inep a partir de janeiro de 2022.</a:t>
            </a:r>
          </a:p>
          <a:p>
            <a:pPr marL="285750" indent="-285750" algn="just">
              <a:buClr>
                <a:srgbClr val="E07D25"/>
              </a:buClr>
              <a:buFont typeface="Arial" panose="020B0604020202020204" pitchFamily="34" charset="0"/>
              <a:buChar char="•"/>
            </a:pPr>
            <a:endParaRPr lang="pt-BR" sz="28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288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851C57DD-84E0-4684-89A0-C65FADF58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3287"/>
            <a:ext cx="11005457" cy="468084"/>
          </a:xfrm>
        </p:spPr>
        <p:txBody>
          <a:bodyPr/>
          <a:lstStyle/>
          <a:p>
            <a:pPr algn="ctr"/>
            <a:r>
              <a:rPr lang="pt-BR" sz="2800" b="1" dirty="0">
                <a:latin typeface="Gotham" panose="02000504050000020004" pitchFamily="2" charset="0"/>
              </a:rPr>
              <a:t>CRONOGRAMA 2022-</a:t>
            </a:r>
            <a:r>
              <a:rPr lang="pt-BR" sz="2400" b="0" dirty="0">
                <a:latin typeface="Gotham" panose="02000504050000020004" pitchFamily="2" charset="0"/>
              </a:rPr>
              <a:t> ANDAMENTO DESIGNAÇÕES VIRTUAIS</a:t>
            </a:r>
            <a:endParaRPr lang="pt-BR" b="0" dirty="0">
              <a:latin typeface="Gotham" panose="02000504050000020004" pitchFamily="2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0A06A33-FAFA-46E4-9289-47680837F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372" y="753920"/>
            <a:ext cx="8641426" cy="5654107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9720942" y="2808517"/>
            <a:ext cx="177528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Estoque de avaliações: </a:t>
            </a:r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6.360</a:t>
            </a:r>
            <a:endParaRPr lang="pt-B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151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851C57DD-84E0-4684-89A0-C65FADF58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15" y="108859"/>
            <a:ext cx="11005457" cy="468084"/>
          </a:xfrm>
        </p:spPr>
        <p:txBody>
          <a:bodyPr/>
          <a:lstStyle/>
          <a:p>
            <a:pPr algn="ctr"/>
            <a:r>
              <a:rPr lang="pt-BR" sz="2400" b="1" dirty="0">
                <a:latin typeface="Gotham" panose="02000504050000020004" pitchFamily="2" charset="0"/>
              </a:rPr>
              <a:t>CRONOGRAMA 2022 – </a:t>
            </a:r>
            <a:r>
              <a:rPr lang="pt-BR" sz="2400" b="0" dirty="0">
                <a:latin typeface="Gotham" panose="02000504050000020004" pitchFamily="2" charset="0"/>
              </a:rPr>
              <a:t>ANDAMENTO DESIGNAÇÕES PRESENCIAIS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0A06A33-FAFA-46E4-9289-47680837F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482" y="772054"/>
            <a:ext cx="8429094" cy="562792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9688285" y="2822564"/>
            <a:ext cx="1775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Estoque de avaliações: </a:t>
            </a: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624</a:t>
            </a:r>
          </a:p>
        </p:txBody>
      </p:sp>
    </p:spTree>
    <p:extLst>
      <p:ext uri="{BB962C8B-B14F-4D97-AF65-F5344CB8AC3E}">
        <p14:creationId xmlns:p14="http://schemas.microsoft.com/office/powerpoint/2010/main" val="486576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41514" y="500743"/>
            <a:ext cx="12518571" cy="326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491489" y="137160"/>
            <a:ext cx="89355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Gotham" panose="02000504050000020004" pitchFamily="2" charset="0"/>
                <a:cs typeface="Calibri" panose="020F0502020204030204" pitchFamily="34" charset="0"/>
              </a:rPr>
              <a:t>SENSIBILIZAÇÃO AOS AVALIADORES DA ÁREA DA SAÚDE</a:t>
            </a:r>
          </a:p>
        </p:txBody>
      </p: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C1C06CE2-327A-4795-B1F8-8395AC959A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185734"/>
              </p:ext>
            </p:extLst>
          </p:nvPr>
        </p:nvGraphicFramePr>
        <p:xfrm>
          <a:off x="598713" y="1219200"/>
          <a:ext cx="7053944" cy="4787858"/>
        </p:xfrm>
        <a:graphic>
          <a:graphicData uri="http://schemas.openxmlformats.org/drawingml/2006/table">
            <a:tbl>
              <a:tblPr firstRow="1" lastRow="1" bandRow="1">
                <a:tableStyleId>{D7AC3CCA-C797-4891-BE02-D94E43425B78}</a:tableStyleId>
              </a:tblPr>
              <a:tblGrid>
                <a:gridCol w="4255228">
                  <a:extLst>
                    <a:ext uri="{9D8B030D-6E8A-4147-A177-3AD203B41FA5}">
                      <a16:colId xmlns:a16="http://schemas.microsoft.com/office/drawing/2014/main" val="550933312"/>
                    </a:ext>
                  </a:extLst>
                </a:gridCol>
                <a:gridCol w="2798716">
                  <a:extLst>
                    <a:ext uri="{9D8B030D-6E8A-4147-A177-3AD203B41FA5}">
                      <a16:colId xmlns:a16="http://schemas.microsoft.com/office/drawing/2014/main" val="2481205887"/>
                    </a:ext>
                  </a:extLst>
                </a:gridCol>
              </a:tblGrid>
              <a:tr h="1250984"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cap="all" spc="6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Avaliadores Respondentes</a:t>
                      </a:r>
                      <a:endParaRPr lang="pt-BR" sz="2800" b="1" i="0" u="none" strike="noStrike" cap="all" spc="6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42647" marR="242647" marT="242647" marB="242647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cap="all" spc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de Respostas</a:t>
                      </a:r>
                      <a:endParaRPr lang="pt-BR" sz="2400" b="1" i="0" u="none" strike="noStrike" cap="all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42647" marR="242647" marT="242647" marB="242647" anchor="b"/>
                </a:tc>
                <a:extLst>
                  <a:ext uri="{0D108BD9-81ED-4DB2-BD59-A6C34878D82A}">
                    <a16:rowId xmlns:a16="http://schemas.microsoft.com/office/drawing/2014/main" val="855392997"/>
                  </a:ext>
                </a:extLst>
              </a:tr>
              <a:tr h="537174"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u="none" strike="noStrike" cap="none" spc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Odontologia</a:t>
                      </a:r>
                      <a:endParaRPr lang="pt-BR" sz="2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850" marR="16850" marT="16850" marB="161764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u="none" strike="noStrike" cap="none" spc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95</a:t>
                      </a:r>
                      <a:endParaRPr lang="pt-BR" sz="2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850" marR="16850" marT="16850" marB="161764" anchor="b"/>
                </a:tc>
                <a:extLst>
                  <a:ext uri="{0D108BD9-81ED-4DB2-BD59-A6C34878D82A}">
                    <a16:rowId xmlns:a16="http://schemas.microsoft.com/office/drawing/2014/main" val="1801526123"/>
                  </a:ext>
                </a:extLst>
              </a:tr>
              <a:tr h="537174"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u="none" strike="noStrike" cap="none" spc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Enfermagem</a:t>
                      </a:r>
                      <a:endParaRPr lang="pt-BR" sz="2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850" marR="16850" marT="16850" marB="161764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u="none" strike="noStrike" cap="none" spc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87</a:t>
                      </a:r>
                      <a:endParaRPr lang="pt-BR" sz="2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850" marR="16850" marT="16850" marB="161764" anchor="b"/>
                </a:tc>
                <a:extLst>
                  <a:ext uri="{0D108BD9-81ED-4DB2-BD59-A6C34878D82A}">
                    <a16:rowId xmlns:a16="http://schemas.microsoft.com/office/drawing/2014/main" val="2562691355"/>
                  </a:ext>
                </a:extLst>
              </a:tr>
              <a:tr h="537174"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u="none" strike="noStrike" cap="none" spc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Psicologia</a:t>
                      </a:r>
                      <a:endParaRPr lang="pt-BR" sz="26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850" marR="16850" marT="16850" marB="161764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u="none" strike="noStrike" cap="none" spc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</a:t>
                      </a:r>
                      <a:endParaRPr lang="pt-BR" sz="2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850" marR="16850" marT="16850" marB="161764" anchor="b"/>
                </a:tc>
                <a:extLst>
                  <a:ext uri="{0D108BD9-81ED-4DB2-BD59-A6C34878D82A}">
                    <a16:rowId xmlns:a16="http://schemas.microsoft.com/office/drawing/2014/main" val="1454885667"/>
                  </a:ext>
                </a:extLst>
              </a:tr>
              <a:tr h="537174"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u="none" strike="noStrike" cap="none" spc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Medicina </a:t>
                      </a:r>
                      <a:endParaRPr lang="pt-BR" sz="2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850" marR="16850" marT="16850" marB="161764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u="none" strike="noStrike" cap="none" spc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</a:t>
                      </a:r>
                      <a:endParaRPr lang="pt-BR" sz="2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850" marR="16850" marT="16850" marB="161764" anchor="b"/>
                </a:tc>
                <a:extLst>
                  <a:ext uri="{0D108BD9-81ED-4DB2-BD59-A6C34878D82A}">
                    <a16:rowId xmlns:a16="http://schemas.microsoft.com/office/drawing/2014/main" val="1808688075"/>
                  </a:ext>
                </a:extLst>
              </a:tr>
              <a:tr h="537174"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u="none" strike="noStrike" cap="none" spc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Outros cursos</a:t>
                      </a:r>
                      <a:endParaRPr lang="pt-BR" sz="2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850" marR="16850" marT="16850" marB="161764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u="none" strike="noStrike" cap="none" spc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pt-BR" sz="2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850" marR="16850" marT="16850" marB="161764" anchor="b"/>
                </a:tc>
                <a:extLst>
                  <a:ext uri="{0D108BD9-81ED-4DB2-BD59-A6C34878D82A}">
                    <a16:rowId xmlns:a16="http://schemas.microsoft.com/office/drawing/2014/main" val="210045789"/>
                  </a:ext>
                </a:extLst>
              </a:tr>
              <a:tr h="537174"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u="none" strike="noStrike" cap="none" spc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Geral</a:t>
                      </a:r>
                      <a:endParaRPr lang="pt-BR" sz="2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850" marR="16850" marT="16850" marB="161764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u="none" strike="noStrike" cap="none" spc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316</a:t>
                      </a:r>
                      <a:endParaRPr lang="pt-BR" sz="2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850" marR="16850" marT="16850" marB="161764" anchor="b"/>
                </a:tc>
                <a:extLst>
                  <a:ext uri="{0D108BD9-81ED-4DB2-BD59-A6C34878D82A}">
                    <a16:rowId xmlns:a16="http://schemas.microsoft.com/office/drawing/2014/main" val="903147159"/>
                  </a:ext>
                </a:extLst>
              </a:tr>
            </a:tbl>
          </a:graphicData>
        </a:graphic>
      </p:graphicFrame>
      <p:sp>
        <p:nvSpPr>
          <p:cNvPr id="12" name="CaixaDeTexto 11">
            <a:extLst>
              <a:ext uri="{FF2B5EF4-FFF2-40B4-BE49-F238E27FC236}">
                <a16:creationId xmlns:a16="http://schemas.microsoft.com/office/drawing/2014/main" id="{B509C8B2-5A0B-4481-9F36-F16B80039849}"/>
              </a:ext>
            </a:extLst>
          </p:cNvPr>
          <p:cNvSpPr txBox="1"/>
          <p:nvPr/>
        </p:nvSpPr>
        <p:spPr>
          <a:xfrm>
            <a:off x="7957457" y="2590897"/>
            <a:ext cx="3559629" cy="17851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2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736</a:t>
            </a:r>
            <a:r>
              <a:rPr lang="pt-BR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avaliadores consultados. Desses, 18 declararam não ter disponibilidade para realizar avaliações no semestre ou no ano de 2022</a:t>
            </a: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4292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onalizada 7">
      <a:dk1>
        <a:srgbClr val="11144B"/>
      </a:dk1>
      <a:lt1>
        <a:sysClr val="window" lastClr="FFFFFF"/>
      </a:lt1>
      <a:dk2>
        <a:srgbClr val="020284"/>
      </a:dk2>
      <a:lt2>
        <a:srgbClr val="EFEFF1"/>
      </a:lt2>
      <a:accent1>
        <a:srgbClr val="0072D4"/>
      </a:accent1>
      <a:accent2>
        <a:srgbClr val="023C71"/>
      </a:accent2>
      <a:accent3>
        <a:srgbClr val="044785"/>
      </a:accent3>
      <a:accent4>
        <a:srgbClr val="EFEFF1"/>
      </a:accent4>
      <a:accent5>
        <a:srgbClr val="D2E9FE"/>
      </a:accent5>
      <a:accent6>
        <a:srgbClr val="B4D2FE"/>
      </a:accent6>
      <a:hlink>
        <a:srgbClr val="6388EF"/>
      </a:hlink>
      <a:folHlink>
        <a:srgbClr val="A5A5A5"/>
      </a:folHlink>
    </a:clrScheme>
    <a:fontScheme name="Personalizada 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lnSpc>
            <a:spcPct val="80000"/>
          </a:lnSpc>
          <a:defRPr sz="3200" dirty="0">
            <a:solidFill>
              <a:srgbClr val="01315F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TM03457491[[fn=Metropolitano]]</Template>
  <TotalTime>23693</TotalTime>
  <Words>917</Words>
  <Application>Microsoft Office PowerPoint</Application>
  <PresentationFormat>Widescreen</PresentationFormat>
  <Paragraphs>296</Paragraphs>
  <Slides>15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15</vt:i4>
      </vt:variant>
    </vt:vector>
  </HeadingPairs>
  <TitlesOfParts>
    <vt:vector size="21" baseType="lpstr">
      <vt:lpstr>Arial</vt:lpstr>
      <vt:lpstr>Calibri</vt:lpstr>
      <vt:lpstr>Gotham</vt:lpstr>
      <vt:lpstr>Verdana</vt:lpstr>
      <vt:lpstr>Office Theme</vt:lpstr>
      <vt:lpstr>1_Personalizar design</vt:lpstr>
      <vt:lpstr>Apresentação do PowerPoint</vt:lpstr>
      <vt:lpstr>Apresentação do PowerPoint</vt:lpstr>
      <vt:lpstr>Apresentação do PowerPoint</vt:lpstr>
      <vt:lpstr>Apresentação do PowerPoint</vt:lpstr>
      <vt:lpstr>Cenário Atual</vt:lpstr>
      <vt:lpstr>Cronogramas de designação 2022</vt:lpstr>
      <vt:lpstr>CRONOGRAMA 2022- ANDAMENTO DESIGNAÇÕES VIRTUAIS</vt:lpstr>
      <vt:lpstr>CRONOGRAMA 2022 – ANDAMENTO DESIGNAÇÕES PRESENCIAIS</vt:lpstr>
      <vt:lpstr>Apresentação do PowerPoint</vt:lpstr>
      <vt:lpstr>Capacitações 2021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Inep</dc:creator>
  <cp:lastModifiedBy>Helena Albuquerque</cp:lastModifiedBy>
  <cp:revision>2176</cp:revision>
  <cp:lastPrinted>2019-07-01T13:24:58Z</cp:lastPrinted>
  <dcterms:created xsi:type="dcterms:W3CDTF">2017-02-21T04:29:22Z</dcterms:created>
  <dcterms:modified xsi:type="dcterms:W3CDTF">2022-02-15T11:53:22Z</dcterms:modified>
</cp:coreProperties>
</file>