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1" r:id="rId2"/>
    <p:sldId id="278" r:id="rId3"/>
    <p:sldId id="279" r:id="rId4"/>
    <p:sldId id="256" r:id="rId5"/>
    <p:sldId id="282" r:id="rId6"/>
    <p:sldId id="258" r:id="rId7"/>
    <p:sldId id="259" r:id="rId8"/>
    <p:sldId id="260" r:id="rId9"/>
    <p:sldId id="257" r:id="rId10"/>
    <p:sldId id="261" r:id="rId11"/>
    <p:sldId id="262" r:id="rId12"/>
    <p:sldId id="265" r:id="rId13"/>
    <p:sldId id="266" r:id="rId14"/>
    <p:sldId id="267" r:id="rId15"/>
    <p:sldId id="270" r:id="rId16"/>
    <p:sldId id="272" r:id="rId17"/>
    <p:sldId id="285" r:id="rId18"/>
    <p:sldId id="273" r:id="rId19"/>
    <p:sldId id="274" r:id="rId20"/>
    <p:sldId id="275" r:id="rId21"/>
    <p:sldId id="276" r:id="rId22"/>
    <p:sldId id="283" r:id="rId23"/>
    <p:sldId id="286" r:id="rId24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2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48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52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40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52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12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77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18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98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6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02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85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83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61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91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3074-BAB8-4022-B189-F801587CE302}" type="datetimeFigureOut">
              <a:rPr lang="pt-BR" smtClean="0"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CFBD25-41CB-4BB7-A857-FC7133BB19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89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isfiesportal.mec.gov.b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59855"/>
            <a:ext cx="8596668" cy="52815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3600" dirty="0"/>
          </a:p>
          <a:p>
            <a:pPr marL="0" indent="0" algn="ctr">
              <a:buNone/>
            </a:pPr>
            <a:endParaRPr lang="pt-BR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FINANCIAMENTO ESTUDANTIL:</a:t>
            </a:r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REALIDADE E PERSPECTIVAS</a:t>
            </a:r>
          </a:p>
          <a:p>
            <a:pPr marL="0" indent="0" algn="ctr">
              <a:buNone/>
            </a:pPr>
            <a:endParaRPr lang="pt-BR" sz="3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36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36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Claudia Meucci Andreatini</a:t>
            </a:r>
          </a:p>
          <a:p>
            <a:pPr marL="0" indent="0" algn="r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UNIP – Universidade Paulista</a:t>
            </a:r>
          </a:p>
          <a:p>
            <a:pPr marL="0" indent="0" algn="r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Seminário ABMES – 05 de julho de 2016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0304"/>
            <a:ext cx="8596668" cy="1750096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Dos alunos selecionados, quais os principais motivos para a não efetivação da contratação do FIES?</a:t>
            </a:r>
            <a:br>
              <a:rPr lang="pt-BR" sz="2400" b="1" dirty="0"/>
            </a:br>
            <a:endParaRPr lang="pt-BR" sz="24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005" y="1674254"/>
            <a:ext cx="8100811" cy="452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6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520"/>
          </a:xfrm>
        </p:spPr>
        <p:txBody>
          <a:bodyPr>
            <a:normAutofit/>
          </a:bodyPr>
          <a:lstStyle/>
          <a:p>
            <a:r>
              <a:rPr lang="pt-BR" sz="2400" b="1" dirty="0"/>
              <a:t>Outros motivos para a não efetivação da contratação do FIES</a:t>
            </a:r>
            <a:endParaRPr lang="pt-B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645"/>
            <a:ext cx="8949744" cy="46186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Dificuldade em comprovar renda.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Calendário FIES divulgado tardiamente, fazendo com que os alunos não tivessem grandes expetativas em relação ao programa.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Inscrição de alunos em curso que não ocorreu a formação de turma.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Fiador tinha problema e o aluno não sabia.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Problemas com o prazo do banco. A situação do FIES é diferente do Prouni, pois depende de agência bancária. Caso o aluno tenha algum problema na documentação ou com o fiador, o prazo poderia ser prorrogado para que ele pudesse tomar as medidas necessárias e retornar ao banco.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130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 smtClean="0"/>
              <a:t>Você se candidatou para concorrer vagas FIES </a:t>
            </a:r>
            <a:br>
              <a:rPr lang="pt-BR" sz="2400" b="1" dirty="0" smtClean="0"/>
            </a:br>
            <a:r>
              <a:rPr lang="pt-BR" sz="2400" b="1" dirty="0" smtClean="0"/>
              <a:t>2016/1º semestre?</a:t>
            </a:r>
            <a:endParaRPr lang="pt-BR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106" y="2160588"/>
            <a:ext cx="6257826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b="1" dirty="0" smtClean="0"/>
              <a:t>Após ser pré-selecionado, você concluiu o processo de inscrição no FIES?</a:t>
            </a:r>
            <a:endParaRPr lang="pt-BR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105" y="2160588"/>
            <a:ext cx="6459767" cy="407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577"/>
            <a:ext cx="8596668" cy="1672823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Por qual motivo você não concluiu sua inscrição no FIES dentro do prazo de cinco dias estipulado pelo Governo?</a:t>
            </a:r>
            <a:endParaRPr lang="pt-BR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3" y="1700012"/>
            <a:ext cx="8415151" cy="488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4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/>
              <a:t>Análise das informações e propostas de aperfeiçoamento</a:t>
            </a:r>
            <a:endParaRPr lang="pt-B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5"/>
          </a:xfrm>
        </p:spPr>
        <p:txBody>
          <a:bodyPr/>
          <a:lstStyle/>
          <a:p>
            <a:r>
              <a:rPr lang="pt-BR" sz="2000" dirty="0" smtClean="0"/>
              <a:t>Exclusão pelo ENEM: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reduzir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</a:rPr>
              <a:t>a média mínima exigida (450 pontos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).</a:t>
            </a:r>
          </a:p>
          <a:p>
            <a:pPr marL="400050" lvl="1" indent="0">
              <a:buNone/>
            </a:pPr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t-BR" sz="2000" dirty="0">
                <a:solidFill>
                  <a:srgbClr val="FF0000"/>
                </a:solidFill>
              </a:rPr>
              <a:t>não contemplada, pois é a mesma nota mínima exigida em outros programas de </a:t>
            </a:r>
            <a:r>
              <a:rPr lang="pt-BR" sz="2000" dirty="0" smtClean="0">
                <a:solidFill>
                  <a:srgbClr val="FF0000"/>
                </a:solidFill>
              </a:rPr>
              <a:t>acesso </a:t>
            </a:r>
            <a:r>
              <a:rPr lang="pt-BR" sz="2000" dirty="0">
                <a:solidFill>
                  <a:srgbClr val="FF0000"/>
                </a:solidFill>
              </a:rPr>
              <a:t>ao ensino superior.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90" y="3568710"/>
            <a:ext cx="6915955" cy="23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789"/>
            <a:ext cx="8596668" cy="180161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rgbClr val="4A66AC"/>
                </a:solidFill>
              </a:rPr>
              <a:t>Análise </a:t>
            </a:r>
            <a:r>
              <a:rPr lang="pt-BR" sz="2400" b="1" dirty="0">
                <a:solidFill>
                  <a:srgbClr val="4A66AC"/>
                </a:solidFill>
              </a:rPr>
              <a:t>das informações e propostas de aperfeiçoamento</a:t>
            </a:r>
            <a:endParaRPr lang="pt-B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5112913"/>
          </a:xfrm>
        </p:spPr>
        <p:txBody>
          <a:bodyPr>
            <a:noAutofit/>
          </a:bodyPr>
          <a:lstStyle/>
          <a:p>
            <a:r>
              <a:rPr lang="pt-BR" sz="2000" dirty="0" smtClean="0"/>
              <a:t>A CPSA ter autonomia para informar se o aluno está matriculado. O número de estudantes que constou como “vencido” por não confirmar que estava matriculado foi muito grande. </a:t>
            </a:r>
          </a:p>
          <a:p>
            <a:pPr marL="400050" lvl="1" indent="0">
              <a:buNone/>
            </a:pPr>
            <a:r>
              <a:rPr lang="pt-BR" sz="2000" dirty="0" smtClean="0">
                <a:solidFill>
                  <a:srgbClr val="00B050"/>
                </a:solidFill>
              </a:rPr>
              <a:t>Aprovado. O registro pelo estudante acerca de sua condição será excluído do sistema.</a:t>
            </a:r>
          </a:p>
          <a:p>
            <a:r>
              <a:rPr lang="pt-BR" sz="2000" dirty="0" smtClean="0"/>
              <a:t>Ampliação do prazo de conclusão da inscrição por parte do aluno de 5 dias corridos para 7 dias úteis.</a:t>
            </a:r>
          </a:p>
          <a:p>
            <a:pPr marL="0" indent="0">
              <a:buNone/>
            </a:pPr>
            <a:r>
              <a:rPr lang="pt-BR" sz="2000" dirty="0" smtClean="0"/>
              <a:t>      </a:t>
            </a:r>
            <a:r>
              <a:rPr lang="pt-BR" sz="2000" dirty="0" smtClean="0">
                <a:solidFill>
                  <a:srgbClr val="00B050"/>
                </a:solidFill>
              </a:rPr>
              <a:t>Aprovada alteração do prazo para 05 dias úteis.</a:t>
            </a:r>
          </a:p>
          <a:p>
            <a:r>
              <a:rPr lang="pt-BR" sz="2000" dirty="0" smtClean="0"/>
              <a:t>Reduzir o patamar mínimo de prestação do FIES de R$ 100,00 para R$ 50,00.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</a:t>
            </a:r>
            <a:r>
              <a:rPr lang="pt-BR" sz="2000" dirty="0" smtClean="0">
                <a:solidFill>
                  <a:srgbClr val="00B050"/>
                </a:solidFill>
              </a:rPr>
              <a:t>Aprovado.</a:t>
            </a:r>
          </a:p>
        </p:txBody>
      </p:sp>
    </p:spTree>
    <p:extLst>
      <p:ext uri="{BB962C8B-B14F-4D97-AF65-F5344CB8AC3E}">
        <p14:creationId xmlns:p14="http://schemas.microsoft.com/office/powerpoint/2010/main" val="42469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4A66AC"/>
                </a:solidFill>
              </a:rPr>
              <a:t>Análise </a:t>
            </a:r>
            <a:r>
              <a:rPr lang="pt-BR" sz="2400" b="1" dirty="0">
                <a:solidFill>
                  <a:srgbClr val="4A66AC"/>
                </a:solidFill>
              </a:rPr>
              <a:t>das informações e propostas de aperfeiçoamento</a:t>
            </a:r>
            <a:endParaRPr lang="pt-B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94548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4A66AC"/>
              </a:buClr>
            </a:pPr>
            <a:r>
              <a:rPr lang="pt-B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Revisar critério de cursos prioritários</a:t>
            </a:r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400050" lvl="1" indent="0">
              <a:buNone/>
            </a:pPr>
            <a:r>
              <a:rPr lang="pt-BR" sz="2000" dirty="0" smtClean="0">
                <a:solidFill>
                  <a:srgbClr val="00B050"/>
                </a:solidFill>
              </a:rPr>
              <a:t>Houve </a:t>
            </a:r>
            <a:r>
              <a:rPr lang="pt-BR" sz="2000" dirty="0">
                <a:solidFill>
                  <a:srgbClr val="00B050"/>
                </a:solidFill>
              </a:rPr>
              <a:t>alteração dos percentuais dos cursos prioritários de 70% para 60% e demais cursos de 30% para 40%. No grupo dos cursos prioritários também houve alteração: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B050"/>
                </a:solidFill>
              </a:rPr>
              <a:t>Área da Saúde: de 45% para 50%.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B050"/>
                </a:solidFill>
              </a:rPr>
              <a:t>Área de Engenharia: de 35% para 40%.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B050"/>
                </a:solidFill>
              </a:rPr>
              <a:t>Área de Lienciatura, Pedagogia e Normal Superior: de 20% para 10</a:t>
            </a:r>
            <a:r>
              <a:rPr lang="pt-BR" sz="2000" dirty="0" smtClean="0">
                <a:solidFill>
                  <a:srgbClr val="00B050"/>
                </a:solidFill>
              </a:rPr>
              <a:t>%.</a:t>
            </a:r>
          </a:p>
          <a:p>
            <a:pPr marL="457200" lvl="1" indent="0">
              <a:buNone/>
            </a:pPr>
            <a:endParaRPr lang="pt-BR" sz="2000" dirty="0" smtClean="0">
              <a:solidFill>
                <a:srgbClr val="00B050"/>
              </a:solidFill>
            </a:endParaRPr>
          </a:p>
          <a:p>
            <a:pPr lvl="0">
              <a:buClr>
                <a:srgbClr val="4A66AC"/>
              </a:buClr>
            </a:pPr>
            <a:r>
              <a:rPr lang="pt-BR" sz="2000" dirty="0">
                <a:solidFill>
                  <a:prstClr val="black"/>
                </a:solidFill>
              </a:rPr>
              <a:t>Aumento do teto da renda per capita</a:t>
            </a:r>
            <a:r>
              <a:rPr lang="pt-BR" sz="2000" dirty="0" smtClean="0">
                <a:solidFill>
                  <a:prstClr val="black"/>
                </a:solidFill>
              </a:rPr>
              <a:t>:</a:t>
            </a:r>
          </a:p>
          <a:p>
            <a:pPr marL="400050" lvl="1" indent="0">
              <a:buClr>
                <a:srgbClr val="4A66AC"/>
              </a:buClr>
              <a:buNone/>
            </a:pPr>
            <a:r>
              <a:rPr lang="pt-BR" sz="2000" dirty="0" smtClean="0">
                <a:solidFill>
                  <a:srgbClr val="00B050"/>
                </a:solidFill>
              </a:rPr>
              <a:t>Alteração </a:t>
            </a:r>
            <a:r>
              <a:rPr lang="pt-BR" sz="2000" dirty="0">
                <a:solidFill>
                  <a:srgbClr val="00B050"/>
                </a:solidFill>
              </a:rPr>
              <a:t>do teto da renda familiar mensal per capita para 3 salários mínimos.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B05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158267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rgbClr val="4A66AC"/>
                </a:solidFill>
              </a:rPr>
              <a:t>Análise </a:t>
            </a:r>
            <a:r>
              <a:rPr lang="pt-BR" sz="2400" b="1" dirty="0">
                <a:solidFill>
                  <a:srgbClr val="4A66AC"/>
                </a:solidFill>
              </a:rPr>
              <a:t>das informações e propostas de aperfeiçoamento</a:t>
            </a:r>
            <a:endParaRPr lang="pt-B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98412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Unificar os processos seletivos SISu, ProUni e FIES.</a:t>
            </a:r>
          </a:p>
          <a:p>
            <a:pPr marL="400050" lvl="1" indent="0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Em estudo para 1º semestre de 2017.</a:t>
            </a:r>
          </a:p>
          <a:p>
            <a:pPr marL="400050" lvl="1" indent="0">
              <a:buNone/>
            </a:pPr>
            <a:endParaRPr lang="pt-BR" sz="2000" dirty="0" smtClean="0">
              <a:solidFill>
                <a:srgbClr val="FF0000"/>
              </a:solidFill>
            </a:endParaRPr>
          </a:p>
          <a:p>
            <a:r>
              <a:rPr lang="pt-BR" sz="2000" dirty="0" smtClean="0"/>
              <a:t>Antecipar o processo de distribuição das vagas FIES do segundo semestre de 2016.</a:t>
            </a:r>
            <a:r>
              <a:rPr lang="pt-BR" sz="2000" dirty="0" smtClean="0">
                <a:solidFill>
                  <a:srgbClr val="00B050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pt-BR" sz="2000" dirty="0" smtClean="0">
                <a:solidFill>
                  <a:srgbClr val="00B050"/>
                </a:solidFill>
              </a:rPr>
              <a:t>As </a:t>
            </a:r>
            <a:r>
              <a:rPr lang="pt-BR" sz="2000" dirty="0">
                <a:solidFill>
                  <a:srgbClr val="00B050"/>
                </a:solidFill>
              </a:rPr>
              <a:t>vagas selecionadas pelo MEC foram </a:t>
            </a:r>
            <a:r>
              <a:rPr lang="pt-BR" sz="2000" dirty="0" smtClean="0">
                <a:solidFill>
                  <a:srgbClr val="00B050"/>
                </a:solidFill>
              </a:rPr>
              <a:t>divulgadas </a:t>
            </a:r>
            <a:r>
              <a:rPr lang="pt-BR" sz="2000" dirty="0">
                <a:solidFill>
                  <a:srgbClr val="00B050"/>
                </a:solidFill>
              </a:rPr>
              <a:t>para as IES em 20 de junho e disponibilizadas no Portal do FIES em 21 de junho</a:t>
            </a:r>
            <a:r>
              <a:rPr lang="pt-BR" sz="2000" dirty="0" smtClean="0">
                <a:solidFill>
                  <a:srgbClr val="00B050"/>
                </a:solidFill>
              </a:rPr>
              <a:t>.</a:t>
            </a:r>
          </a:p>
          <a:p>
            <a:pPr marL="400050" lvl="1" indent="0">
              <a:buNone/>
            </a:pPr>
            <a:endParaRPr lang="pt-BR" sz="2000" dirty="0" smtClean="0">
              <a:solidFill>
                <a:srgbClr val="00B050"/>
              </a:solidFill>
            </a:endParaRPr>
          </a:p>
          <a:p>
            <a:r>
              <a:rPr lang="pt-BR" sz="2000" dirty="0" smtClean="0"/>
              <a:t>Antecipar o processo  de distribuição das vagas FIES do primeiro semestre de 2017 até o dia 10 de dezembro de 2016.</a:t>
            </a:r>
          </a:p>
          <a:p>
            <a:pPr marL="400050" lvl="1" indent="0">
              <a:buClr>
                <a:srgbClr val="4A66AC"/>
              </a:buClr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Não </a:t>
            </a:r>
            <a:r>
              <a:rPr lang="pt-BR" sz="2000" dirty="0">
                <a:solidFill>
                  <a:srgbClr val="FF0000"/>
                </a:solidFill>
              </a:rPr>
              <a:t>é viável pois há necessidade de compatibilização com calendário de divulgação da nota do </a:t>
            </a:r>
            <a:r>
              <a:rPr lang="pt-BR" sz="2000" dirty="0" smtClean="0">
                <a:solidFill>
                  <a:srgbClr val="FF0000"/>
                </a:solidFill>
              </a:rPr>
              <a:t>ENEM , cujo resultado somente será publicado em janeiro.</a:t>
            </a:r>
            <a:endParaRPr lang="pt-BR" sz="20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3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4699"/>
            <a:ext cx="8596668" cy="1685701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4A66AC"/>
                </a:solidFill>
              </a:rPr>
              <a:t>Análise </a:t>
            </a:r>
            <a:r>
              <a:rPr lang="pt-BR" sz="2400" b="1" dirty="0">
                <a:solidFill>
                  <a:srgbClr val="4A66AC"/>
                </a:solidFill>
              </a:rPr>
              <a:t>das informações e propostas de aperfeiçoamento</a:t>
            </a:r>
            <a:endParaRPr lang="pt-B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8192"/>
            <a:ext cx="8596668" cy="50098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t-BR" sz="2200" dirty="0" smtClean="0"/>
              <a:t>Aluno pode selecionar até duas opções de curso.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pt-BR" sz="2200" dirty="0" smtClean="0">
                <a:solidFill>
                  <a:srgbClr val="FF0000"/>
                </a:solidFill>
              </a:rPr>
              <a:t>Não aprovado. Será feito novo processo de inscrição para as vagas remanescentes.</a:t>
            </a:r>
          </a:p>
          <a:p>
            <a:pPr marL="400050" lvl="1" indent="0">
              <a:lnSpc>
                <a:spcPct val="120000"/>
              </a:lnSpc>
              <a:buNone/>
            </a:pPr>
            <a:endParaRPr lang="pt-BR" sz="22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pt-BR" sz="2200" dirty="0" smtClean="0"/>
              <a:t>Assim como no ProUni, abertura de novas inscrições para vagas remanescentes.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pt-BR" sz="2200" dirty="0" smtClean="0">
                <a:solidFill>
                  <a:srgbClr val="00B050"/>
                </a:solidFill>
              </a:rPr>
              <a:t>Aprovado. Para as vagas remanescentes serão chamados os alunos pela ordem de inscrição, considerando os critérios de ENEM e renda.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pt-BR" sz="2200" dirty="0" smtClean="0">
                <a:solidFill>
                  <a:srgbClr val="00B050"/>
                </a:solidFill>
              </a:rPr>
              <a:t>Previsão de publicação do edital até 10/08.</a:t>
            </a:r>
          </a:p>
          <a:p>
            <a:pPr marL="400050" lvl="1" indent="0">
              <a:lnSpc>
                <a:spcPct val="110000"/>
              </a:lnSpc>
              <a:buNone/>
            </a:pPr>
            <a:endParaRPr lang="pt-BR" sz="2200" dirty="0" smtClean="0">
              <a:solidFill>
                <a:srgbClr val="00B050"/>
              </a:solidFill>
            </a:endParaRPr>
          </a:p>
          <a:p>
            <a:pPr lvl="0">
              <a:buClr>
                <a:srgbClr val="4A66AC"/>
              </a:buClr>
            </a:pPr>
            <a:r>
              <a:rPr lang="pt-BR" sz="2200" dirty="0" smtClean="0">
                <a:solidFill>
                  <a:prstClr val="black"/>
                </a:solidFill>
              </a:rPr>
              <a:t>Eliminar </a:t>
            </a:r>
            <a:r>
              <a:rPr lang="pt-BR" sz="2200" dirty="0">
                <a:solidFill>
                  <a:prstClr val="black"/>
                </a:solidFill>
              </a:rPr>
              <a:t>a exigência de fiador para renda até 3 SM: </a:t>
            </a:r>
            <a:endParaRPr lang="pt-BR" sz="2200" dirty="0" smtClean="0">
              <a:solidFill>
                <a:prstClr val="black"/>
              </a:solidFill>
            </a:endParaRPr>
          </a:p>
          <a:p>
            <a:pPr marL="400050" lvl="1" indent="0">
              <a:buClr>
                <a:srgbClr val="4A66AC"/>
              </a:buClr>
              <a:buNone/>
            </a:pPr>
            <a:r>
              <a:rPr lang="pt-BR" sz="2200" dirty="0" smtClean="0">
                <a:solidFill>
                  <a:srgbClr val="FF0000"/>
                </a:solidFill>
              </a:rPr>
              <a:t>Em </a:t>
            </a:r>
            <a:r>
              <a:rPr lang="pt-BR" sz="2200" dirty="0">
                <a:solidFill>
                  <a:srgbClr val="FF0000"/>
                </a:solidFill>
              </a:rPr>
              <a:t>estudo pelo FNDE e Administrador do FGEDUC para verificar impactos no orçamento do MEC e sustentabilidade do Fundo.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6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4A66AC"/>
                </a:solidFill>
              </a:rPr>
              <a:t>Distribuição de vagas do FIES – 2010 a </a:t>
            </a:r>
            <a:r>
              <a:rPr lang="pt-BR" sz="2800" b="1" dirty="0" smtClean="0">
                <a:solidFill>
                  <a:srgbClr val="4A66AC"/>
                </a:solidFill>
              </a:rPr>
              <a:t>1º/2016</a:t>
            </a:r>
            <a:endParaRPr lang="pt-B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7" y="1658783"/>
            <a:ext cx="9971685" cy="43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rgbClr val="4A66AC"/>
                </a:solidFill>
              </a:rPr>
              <a:t>Análise </a:t>
            </a:r>
            <a:r>
              <a:rPr lang="pt-BR" sz="2400" b="1" dirty="0">
                <a:solidFill>
                  <a:srgbClr val="4A66AC"/>
                </a:solidFill>
              </a:rPr>
              <a:t>das informações e propostas de aperfeiçoamento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6829"/>
            <a:ext cx="8596668" cy="4534534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EDITAL: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“4.1. Os ESTUDANTES pré-selecionados na chamada única do processo seletivo do Fies referente ao primeiro semestre de 2016 deverão acessar o Sisfies, no endereço eletrônico </a:t>
            </a:r>
            <a:r>
              <a:rPr lang="pt-BR" alt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http://sisfiesportal.mec.gov.br</a:t>
            </a:r>
            <a:r>
              <a:rPr lang="pt-BR" alt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concluir sua inscrição para contratação do financiamento no período de 2 de fevereiro de 2016 até as 23 horas e 59 minutos do dia 6 de fevereiro de 2016 (1º listagem divulgada).</a:t>
            </a:r>
            <a:endParaRPr lang="pt-BR" altLang="pt-BR" sz="1600" b="1" dirty="0" smtClean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altLang="pt-BR" sz="1600" b="1" dirty="0" smtClean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“4.2. Os ESTUDANTES pré-selecionados na lista de espera do processo seletivo do Fies referente ao primeiro semestre de 2016 deverão acessar o Sisfies, no endereço eletrônico </a:t>
            </a:r>
            <a:r>
              <a:rPr lang="pt-BR" alt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http://sisfiesportal.mec.gov.br</a:t>
            </a:r>
            <a:r>
              <a:rPr lang="pt-BR" alt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concluir sua inscrição para contratação do financiamento no prazo de 5 (cinco) dias corridos, a contar da divulgação de sua pré-seleção no FiesSeleção, observado o subitem 3.5 deste Edital.”</a:t>
            </a:r>
            <a:endParaRPr lang="pt-BR" altLang="pt-BR" sz="1600" b="1" dirty="0" smtClean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altLang="pt-BR" sz="1600" b="1" dirty="0" smtClean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Desta forma, como o prazo da primeira chamada encerrou-se no dia 06/02, o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fluxo de convocação deveria ocorrer exatamente após o termino do prazo de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conclusão de inscrição.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67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2530"/>
          </a:xfrm>
        </p:spPr>
        <p:txBody>
          <a:bodyPr/>
          <a:lstStyle/>
          <a:p>
            <a:r>
              <a:rPr lang="pt-BR" sz="2400" b="1" dirty="0" smtClean="0">
                <a:solidFill>
                  <a:srgbClr val="4A66AC"/>
                </a:solidFill>
              </a:rPr>
              <a:t>Análise </a:t>
            </a:r>
            <a:r>
              <a:rPr lang="pt-BR" sz="2400" b="1" dirty="0">
                <a:solidFill>
                  <a:srgbClr val="4A66AC"/>
                </a:solidFill>
              </a:rPr>
              <a:t>das informações e propostas de aperfeiçoamento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8" y="1646362"/>
            <a:ext cx="9229618" cy="2101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8" y="4122490"/>
            <a:ext cx="9622160" cy="21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4A66AC"/>
                </a:solidFill>
              </a:rPr>
              <a:t>Análise </a:t>
            </a:r>
            <a:r>
              <a:rPr lang="pt-BR" sz="2400" b="1" dirty="0">
                <a:solidFill>
                  <a:srgbClr val="4A66AC"/>
                </a:solidFill>
              </a:rPr>
              <a:t>das informações e propostas de aperfeiçoamento</a:t>
            </a:r>
            <a:endParaRPr lang="pt-B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11380"/>
            <a:ext cx="8596668" cy="3529982"/>
          </a:xfrm>
        </p:spPr>
        <p:txBody>
          <a:bodyPr/>
          <a:lstStyle/>
          <a:p>
            <a:r>
              <a:rPr lang="pt-BR" sz="2000" dirty="0" smtClean="0"/>
              <a:t>No caso de reprovação do aluno para a vaga, por qualquer motivo, automaticamente é chamado o próximo da lista de espera: </a:t>
            </a:r>
          </a:p>
          <a:p>
            <a:pPr marL="400050" lvl="1" indent="0">
              <a:buNone/>
            </a:pPr>
            <a:r>
              <a:rPr lang="pt-BR" sz="2000" dirty="0" smtClean="0">
                <a:solidFill>
                  <a:srgbClr val="00B050"/>
                </a:solidFill>
              </a:rPr>
              <a:t>Caberá ao sistema convocar automaticamente o próximo candidato da lista de espera.</a:t>
            </a:r>
          </a:p>
          <a:p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 smtClean="0">
                <a:solidFill>
                  <a:srgbClr val="0070C0"/>
                </a:solidFill>
              </a:rPr>
              <a:t>OBRIGADA!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r">
              <a:buNone/>
            </a:pPr>
            <a:r>
              <a:rPr lang="pt-BR" sz="2000" dirty="0" smtClean="0"/>
              <a:t>Claudia Meucci Andreatini</a:t>
            </a:r>
          </a:p>
          <a:p>
            <a:pPr marL="0" indent="0" algn="r">
              <a:buNone/>
            </a:pPr>
            <a:r>
              <a:rPr lang="pt-BR" sz="2000" dirty="0" smtClean="0"/>
              <a:t>UNIP – Universidade Paulista</a:t>
            </a:r>
          </a:p>
          <a:p>
            <a:pPr marL="0" indent="0" algn="r">
              <a:buNone/>
            </a:pPr>
            <a:r>
              <a:rPr lang="pt-BR" sz="2000" dirty="0" smtClean="0"/>
              <a:t>andreatini@unip.br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903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/>
              <a:t>Distribuição de vagas do FIES – 2010 a 2016/1</a:t>
            </a:r>
            <a:endParaRPr lang="pt-BR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1416676"/>
            <a:ext cx="8826745" cy="44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3"/>
          </a:xfrm>
        </p:spPr>
        <p:txBody>
          <a:bodyPr>
            <a:noAutofit/>
          </a:bodyPr>
          <a:lstStyle/>
          <a:p>
            <a:pPr marL="0" indent="0" algn="ctr"/>
            <a:r>
              <a:rPr lang="pt-BR" sz="2800" b="1" dirty="0">
                <a:solidFill>
                  <a:srgbClr val="4A66AC"/>
                </a:solidFill>
              </a:rPr>
              <a:t>Distribuição de vagas do FIES – 2010 a 1º/2016</a:t>
            </a:r>
            <a:endParaRPr lang="pt-BR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6186"/>
              </p:ext>
            </p:extLst>
          </p:nvPr>
        </p:nvGraphicFramePr>
        <p:xfrm>
          <a:off x="677333" y="1339404"/>
          <a:ext cx="9252277" cy="516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4" imgW="7924924" imgH="4924398" progId="Excel.Sheet.12">
                  <p:embed/>
                </p:oleObj>
              </mc:Choice>
              <mc:Fallback>
                <p:oleObj name="Worksheet" r:id="rId4" imgW="7924924" imgH="49243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333" y="1339404"/>
                        <a:ext cx="9252277" cy="5164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4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/>
              <a:t>Pesquisa realizada pelo SEMESP</a:t>
            </a:r>
            <a:endParaRPr lang="pt-B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465"/>
            <a:ext cx="8596668" cy="4495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A pesquisa foi dividida em duas partes: a primeira com questões destinadas às IES e a segunda com questões voltadas aos alunos.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A amostra contou com a participação de 58 IES e 5.635 alunos.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A pesquisa é referente ao FIES 2016/1.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069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sz="2400" b="1" dirty="0" smtClean="0"/>
              <a:t>Do total de vagas aprovadas no FIES 2016 - 1º semestre, qual o percentual de vagas com alunos selecionados? </a:t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493" y="2160588"/>
            <a:ext cx="8050509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5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/>
              <a:t>Quais os principais motivos para o baixo número de alunos selecionados para as vagas aprovadas? </a:t>
            </a:r>
            <a:r>
              <a:rPr lang="pt-BR" sz="2400" b="1" dirty="0">
                <a:solidFill>
                  <a:srgbClr val="29272E"/>
                </a:solidFill>
              </a:rPr>
              <a:t/>
            </a:r>
            <a:br>
              <a:rPr lang="pt-BR" sz="2400" b="1" dirty="0">
                <a:solidFill>
                  <a:srgbClr val="29272E"/>
                </a:solidFill>
              </a:rPr>
            </a:br>
            <a:endParaRPr lang="pt-BR" sz="24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63" y="2318197"/>
            <a:ext cx="8398239" cy="367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2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/>
              <a:t>Outros motivos para o baixo número de alunos selecionados para as vagas aprovadas</a:t>
            </a:r>
            <a:endParaRPr lang="pt-B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53803"/>
            <a:ext cx="8596668" cy="415987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60000"/>
              </a:lnSpc>
            </a:pPr>
            <a:r>
              <a:rPr lang="pt-BR" sz="5000" dirty="0" smtClean="0"/>
              <a:t>Diminuição do número de bolsas.</a:t>
            </a:r>
          </a:p>
          <a:p>
            <a:pPr>
              <a:lnSpc>
                <a:spcPct val="160000"/>
              </a:lnSpc>
            </a:pPr>
            <a:r>
              <a:rPr lang="pt-BR" sz="5000" dirty="0" smtClean="0"/>
              <a:t>Juros mais altos.</a:t>
            </a:r>
          </a:p>
          <a:p>
            <a:pPr>
              <a:lnSpc>
                <a:spcPct val="160000"/>
              </a:lnSpc>
            </a:pPr>
            <a:r>
              <a:rPr lang="pt-BR" sz="5000" dirty="0" smtClean="0"/>
              <a:t>Preferência pelo PROUNI.</a:t>
            </a:r>
          </a:p>
          <a:p>
            <a:pPr>
              <a:lnSpc>
                <a:spcPct val="160000"/>
              </a:lnSpc>
            </a:pPr>
            <a:r>
              <a:rPr lang="pt-BR" sz="5000" dirty="0" smtClean="0"/>
              <a:t>Falta de credibilidade do Programa após a “Crise FIES 2015”.</a:t>
            </a:r>
          </a:p>
          <a:p>
            <a:pPr>
              <a:lnSpc>
                <a:spcPct val="160000"/>
              </a:lnSpc>
            </a:pPr>
            <a:r>
              <a:rPr lang="pt-BR" sz="5000" dirty="0" smtClean="0"/>
              <a:t>Limite de financiamento concedido abaixo de 100%: FIES não financiou o total da mensalidade e o aluno não tem como pagar o complemento.</a:t>
            </a:r>
          </a:p>
          <a:p>
            <a:pPr marL="0" indent="0">
              <a:buNone/>
            </a:pPr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3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600" b="1" dirty="0" smtClean="0"/>
              <a:t>Do total de vagas aprovadas com alunos selecionados no FIES 2016/1º semestre, qual o percentual de financiamentos efetivamente contratados? </a:t>
            </a:r>
            <a:endParaRPr lang="pt-BR" sz="2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553" y="1930400"/>
            <a:ext cx="8152326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985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Worksheet</vt:lpstr>
      <vt:lpstr>PowerPoint Presentation</vt:lpstr>
      <vt:lpstr>Distribuição de vagas do FIES – 2010 a 1º/2016</vt:lpstr>
      <vt:lpstr>Distribuição de vagas do FIES – 2010 a 2016/1</vt:lpstr>
      <vt:lpstr>Distribuição de vagas do FIES – 2010 a 1º/2016</vt:lpstr>
      <vt:lpstr>Pesquisa realizada pelo SEMESP</vt:lpstr>
      <vt:lpstr>Do total de vagas aprovadas no FIES 2016 - 1º semestre, qual o percentual de vagas com alunos selecionados?  </vt:lpstr>
      <vt:lpstr>Quais os principais motivos para o baixo número de alunos selecionados para as vagas aprovadas?  </vt:lpstr>
      <vt:lpstr>Outros motivos para o baixo número de alunos selecionados para as vagas aprovadas</vt:lpstr>
      <vt:lpstr>Do total de vagas aprovadas com alunos selecionados no FIES 2016/1º semestre, qual o percentual de financiamentos efetivamente contratados? </vt:lpstr>
      <vt:lpstr>Dos alunos selecionados, quais os principais motivos para a não efetivação da contratação do FIES? </vt:lpstr>
      <vt:lpstr>Outros motivos para a não efetivação da contratação do FIES</vt:lpstr>
      <vt:lpstr>Você se candidatou para concorrer vagas FIES  2016/1º semestre?</vt:lpstr>
      <vt:lpstr>Após ser pré-selecionado, você concluiu o processo de inscrição no FIES?</vt:lpstr>
      <vt:lpstr>Por qual motivo você não concluiu sua inscrição no FIES dentro do prazo de cinco dias estipulado pelo Governo?</vt:lpstr>
      <vt:lpstr>Análise das informações e propostas de aperfeiçoamento</vt:lpstr>
      <vt:lpstr>Análise das informações e propostas de aperfeiçoamento</vt:lpstr>
      <vt:lpstr>Análise das informações e propostas de aperfeiçoamento</vt:lpstr>
      <vt:lpstr>Análise das informações e propostas de aperfeiçoamento</vt:lpstr>
      <vt:lpstr>Análise das informações e propostas de aperfeiçoamento</vt:lpstr>
      <vt:lpstr>Análise das informações e propostas de aperfeiçoamento</vt:lpstr>
      <vt:lpstr>Análise das informações e propostas de aperfeiçoamento</vt:lpstr>
      <vt:lpstr>Análise das informações e propostas de aperfeiçoamento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total de vagas aprovadas no FIES 2016/1º semestre, qual o percentual de vagas com alunos selecionados?</dc:title>
  <dc:creator>Mauricio</dc:creator>
  <cp:lastModifiedBy>Mauricio</cp:lastModifiedBy>
  <cp:revision>63</cp:revision>
  <cp:lastPrinted>2016-07-04T21:14:12Z</cp:lastPrinted>
  <dcterms:created xsi:type="dcterms:W3CDTF">2016-07-03T13:07:35Z</dcterms:created>
  <dcterms:modified xsi:type="dcterms:W3CDTF">2016-07-05T10:39:17Z</dcterms:modified>
</cp:coreProperties>
</file>